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300" r:id="rId4"/>
    <p:sldId id="258" r:id="rId5"/>
    <p:sldId id="294" r:id="rId6"/>
    <p:sldId id="295" r:id="rId7"/>
    <p:sldId id="302" r:id="rId8"/>
    <p:sldId id="259" r:id="rId9"/>
    <p:sldId id="296" r:id="rId10"/>
    <p:sldId id="298" r:id="rId11"/>
    <p:sldId id="299" r:id="rId12"/>
    <p:sldId id="260" r:id="rId13"/>
    <p:sldId id="297" r:id="rId14"/>
    <p:sldId id="261" r:id="rId15"/>
    <p:sldId id="263" r:id="rId16"/>
    <p:sldId id="303" r:id="rId17"/>
    <p:sldId id="264" r:id="rId18"/>
    <p:sldId id="265" r:id="rId19"/>
    <p:sldId id="291" r:id="rId20"/>
    <p:sldId id="293" r:id="rId21"/>
    <p:sldId id="269" r:id="rId22"/>
    <p:sldId id="288" r:id="rId23"/>
    <p:sldId id="270" r:id="rId24"/>
    <p:sldId id="289" r:id="rId25"/>
    <p:sldId id="271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358" autoAdjust="0"/>
  </p:normalViewPr>
  <p:slideViewPr>
    <p:cSldViewPr>
      <p:cViewPr varScale="1">
        <p:scale>
          <a:sx n="100" d="100"/>
          <a:sy n="100" d="100"/>
        </p:scale>
        <p:origin x="1536" y="1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71F12B-464A-4D92-8838-B5FABE4C9577}" type="datetimeFigureOut">
              <a:rPr lang="it-IT" smtClean="0"/>
              <a:pPr/>
              <a:t>29/10/2021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68C2AA5-7C53-4B2C-96F1-D8F4BED7184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it/url?sa=t&amp;rct=j&amp;q=&amp;esrc=s&amp;source=web&amp;cd=1&amp;cad=rja&amp;uact=8&amp;ved=0ahUKEwjw2cD56OzSAhUHuRQKHZ9hCvYQFggdMAA&amp;url=http://www.convittocolletta.gov.it/&amp;usg=AFQjCNGUxjBH2YrZUWc8htHUELhgCcPb0w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vitti-nazionali.net/telesio_bernardino/" TargetMode="External"/><Relationship Id="rId2" Type="http://schemas.openxmlformats.org/officeDocument/2006/relationships/hyperlink" Target="http://www.convittogbvico.edu.i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UN%20LICEO%20PER%20L'EUROPA%20(2)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371656" cy="5328592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it-IT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 smtClean="0">
                <a:latin typeface="Calibri" pitchFamily="34" charset="0"/>
                <a:cs typeface="Calibri" pitchFamily="34" charset="0"/>
              </a:rPr>
            </a:br>
            <a:r>
              <a:rPr lang="it-IT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 smtClean="0">
                <a:latin typeface="Calibri" pitchFamily="34" charset="0"/>
                <a:cs typeface="Calibri" pitchFamily="34" charset="0"/>
              </a:rPr>
            </a:br>
            <a:r>
              <a:rPr lang="it-IT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 smtClean="0">
                <a:latin typeface="Calibri" pitchFamily="34" charset="0"/>
                <a:cs typeface="Calibri" pitchFamily="34" charset="0"/>
              </a:rPr>
            </a:br>
            <a:r>
              <a:rPr lang="it-IT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 smtClean="0">
                <a:latin typeface="Calibri" pitchFamily="34" charset="0"/>
                <a:cs typeface="Calibri" pitchFamily="34" charset="0"/>
              </a:rPr>
            </a:br>
            <a:r>
              <a:rPr lang="it-IT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 smtClean="0">
                <a:latin typeface="Calibri" pitchFamily="34" charset="0"/>
                <a:cs typeface="Calibri" pitchFamily="34" charset="0"/>
              </a:rPr>
            </a:br>
            <a:r>
              <a:rPr lang="it-IT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sz="4000" dirty="0" smtClean="0">
                <a:latin typeface="Calibri" pitchFamily="34" charset="0"/>
                <a:cs typeface="Calibri" pitchFamily="34" charset="0"/>
              </a:rPr>
            </a:br>
            <a:r>
              <a:rPr lang="it-IT" sz="2700" dirty="0" smtClean="0">
                <a:cs typeface="Calibri" pitchFamily="34" charset="0"/>
              </a:rPr>
              <a:t/>
            </a:r>
            <a:br>
              <a:rPr lang="it-IT" sz="2700" dirty="0" smtClean="0">
                <a:cs typeface="Calibri" pitchFamily="34" charset="0"/>
              </a:rPr>
            </a:br>
            <a:r>
              <a:rPr lang="it-IT" sz="4000" dirty="0" smtClean="0">
                <a:cs typeface="Calibri" pitchFamily="34" charset="0"/>
              </a:rPr>
              <a:t/>
            </a:r>
            <a:br>
              <a:rPr lang="it-IT" sz="4000" dirty="0" smtClean="0">
                <a:cs typeface="Calibri" pitchFamily="34" charset="0"/>
              </a:rPr>
            </a:br>
            <a:r>
              <a:rPr lang="it-IT" sz="3600" b="1" dirty="0" smtClean="0">
                <a:cs typeface="Calibri" pitchFamily="34" charset="0"/>
              </a:rPr>
              <a:t>Una scuola per  l’ </a:t>
            </a:r>
            <a:r>
              <a:rPr lang="it-IT" sz="3600" b="1" dirty="0" err="1" smtClean="0">
                <a:cs typeface="Calibri" pitchFamily="34" charset="0"/>
              </a:rPr>
              <a:t>europa</a:t>
            </a:r>
            <a:r>
              <a:rPr lang="it-IT" sz="3600" b="1" dirty="0" smtClean="0">
                <a:cs typeface="Calibri" pitchFamily="34" charset="0"/>
              </a:rPr>
              <a:t>: Il Liceo classico europeo </a:t>
            </a:r>
            <a:r>
              <a:rPr lang="it-IT" sz="4000" b="1" dirty="0" smtClean="0">
                <a:cs typeface="Calibri" pitchFamily="34" charset="0"/>
              </a:rPr>
              <a:t/>
            </a:r>
            <a:br>
              <a:rPr lang="it-IT" sz="4000" b="1" dirty="0" smtClean="0">
                <a:cs typeface="Calibri" pitchFamily="34" charset="0"/>
              </a:rPr>
            </a:br>
            <a:r>
              <a:rPr lang="it-IT" sz="4000" b="1" dirty="0" smtClean="0">
                <a:cs typeface="Calibri" pitchFamily="34" charset="0"/>
              </a:rPr>
              <a:t>              </a:t>
            </a:r>
            <a:br>
              <a:rPr lang="it-IT" sz="4000" b="1" dirty="0" smtClean="0">
                <a:cs typeface="Calibri" pitchFamily="34" charset="0"/>
              </a:rPr>
            </a:br>
            <a:r>
              <a:rPr lang="it-IT" sz="2700" dirty="0" smtClean="0">
                <a:cs typeface="Calibri" pitchFamily="34" charset="0"/>
              </a:rPr>
              <a:t>Anna Maria </a:t>
            </a:r>
            <a:r>
              <a:rPr lang="it-IT" sz="2700" dirty="0" err="1" smtClean="0">
                <a:cs typeface="Calibri" pitchFamily="34" charset="0"/>
              </a:rPr>
              <a:t>Zilli</a:t>
            </a:r>
            <a:r>
              <a:rPr lang="it-IT" sz="2700" dirty="0" smtClean="0">
                <a:cs typeface="Calibri" pitchFamily="34" charset="0"/>
              </a:rPr>
              <a:t> </a:t>
            </a:r>
            <a:br>
              <a:rPr lang="it-IT" sz="2700" dirty="0" smtClean="0">
                <a:cs typeface="Calibri" pitchFamily="34" charset="0"/>
              </a:rPr>
            </a:br>
            <a:r>
              <a:rPr lang="it-IT" sz="2700" dirty="0" smtClean="0">
                <a:cs typeface="Calibri" pitchFamily="34" charset="0"/>
              </a:rPr>
              <a:t/>
            </a:r>
            <a:br>
              <a:rPr lang="it-IT" sz="2700" dirty="0" smtClean="0">
                <a:cs typeface="Calibri" pitchFamily="34" charset="0"/>
              </a:rPr>
            </a:br>
            <a:r>
              <a:rPr lang="it-IT" sz="2700" dirty="0" smtClean="0">
                <a:cs typeface="Calibri" pitchFamily="34" charset="0"/>
              </a:rPr>
              <a:t/>
            </a:r>
            <a:br>
              <a:rPr lang="it-IT" sz="2700" dirty="0" smtClean="0">
                <a:cs typeface="Calibri" pitchFamily="34" charset="0"/>
              </a:rPr>
            </a:br>
            <a:r>
              <a:rPr lang="it-IT" sz="2700" dirty="0" smtClean="0">
                <a:cs typeface="Calibri" pitchFamily="34" charset="0"/>
              </a:rPr>
              <a:t>                                                   	</a:t>
            </a:r>
            <a:endParaRPr lang="it-IT" sz="2700" dirty="0">
              <a:cs typeface="Calibri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                      formazione </a:t>
            </a:r>
            <a:endParaRPr lang="it-IT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Documento Portolano: l’innovazione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3100" dirty="0" smtClean="0"/>
              <a:t>La portata rivoluzionaria poi si trova nell’ambito delle lingue e culture classiche, </a:t>
            </a:r>
            <a:r>
              <a:rPr lang="it-IT" sz="3100" u="sng" dirty="0" smtClean="0"/>
              <a:t>il greco e latino, inserite in un “unicum” </a:t>
            </a:r>
            <a:r>
              <a:rPr lang="it-IT" sz="3100" dirty="0" smtClean="0"/>
              <a:t>a significare anche dal punto di vista metodologico e didattico una prospettiva inedita; </a:t>
            </a:r>
          </a:p>
          <a:p>
            <a:r>
              <a:rPr lang="it-IT" sz="3100" dirty="0" smtClean="0"/>
              <a:t>la necessità di creare ex novo materiali e “testi”, l’esigenza di una metodologia di didattica contrastiva centrata sul confronto, sull’interpretazione e sulle tematiche argomentative presenti più che su una attenzione ai contenuti ed una presentazione cronologica.</a:t>
            </a:r>
          </a:p>
          <a:p>
            <a:r>
              <a:rPr lang="it-IT" sz="3100" dirty="0" smtClean="0"/>
              <a:t> Di recente questo modello è stato assunto nell’ambito della seconda prova scritta dell’esame di stato proposta per i licei classici dove ai testi da tradurre dal greco e dal latino presenti in anni alterni si è deciso di proporre una versione “integrata” con la presenza di entrambe le lingue.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Documento Portolano: la prospettiva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it-IT" sz="2800" dirty="0" smtClean="0"/>
          </a:p>
          <a:p>
            <a:r>
              <a:rPr lang="it-IT" sz="2800" dirty="0" smtClean="0"/>
              <a:t>E’ un vero e proprio percorso formativo e culturale dove i contesti plurilinguistici che spaziano dalle lingue antiche alle moderne apprese in contesti diversificati trasmettono codici, pensieri, conoscenze, culture e identità plurime; </a:t>
            </a:r>
          </a:p>
          <a:p>
            <a:r>
              <a:rPr lang="it-IT" sz="2800" dirty="0" smtClean="0"/>
              <a:t>un contesto </a:t>
            </a:r>
            <a:r>
              <a:rPr lang="it-IT" sz="2800" dirty="0" err="1" smtClean="0"/>
              <a:t>laboratoriale</a:t>
            </a:r>
            <a:r>
              <a:rPr lang="it-IT" sz="2800" dirty="0" smtClean="0"/>
              <a:t> a 360 gradi con tempi distesi del convitto e del semiconvitto una sorta di immersione in un “villaggio europeo” che attiva preconoscenze, ipotesi risolutive, presenta problemi anche pratici dello stare insieme e del crescere insieme; </a:t>
            </a:r>
          </a:p>
          <a:p>
            <a:r>
              <a:rPr lang="it-IT" sz="2800" dirty="0" smtClean="0"/>
              <a:t>Se consideriamo poi che vengono tratteggiati anche i percorsi didattici con le aperture ai contenuti ed alla visione europea e non solo nazionale per argomenti di storia, arte, diritto … scopriamo davvero un progetto affascinante</a:t>
            </a:r>
            <a:r>
              <a:rPr lang="it-IT" dirty="0" smtClean="0"/>
              <a:t>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sperimentazione globale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  </a:t>
            </a:r>
            <a:r>
              <a:rPr lang="it-IT" sz="2400" dirty="0" smtClean="0"/>
              <a:t>Viene incardinata all’art. 3 del DPR. N. 419 /1974; </a:t>
            </a:r>
          </a:p>
          <a:p>
            <a:r>
              <a:rPr lang="it-IT" sz="2400" dirty="0" smtClean="0"/>
              <a:t>  Viene approvata dal CNPI nel 1993; </a:t>
            </a:r>
          </a:p>
          <a:p>
            <a:r>
              <a:rPr lang="it-IT" sz="2400" dirty="0" smtClean="0"/>
              <a:t>   Viene autorizzato dal MPI nel 1995 a seguito di verifica</a:t>
            </a:r>
          </a:p>
          <a:p>
            <a:pPr>
              <a:buNone/>
            </a:pPr>
            <a:r>
              <a:rPr lang="it-IT" sz="2400" dirty="0" smtClean="0"/>
              <a:t>	    ed  individuazione istituti; </a:t>
            </a:r>
          </a:p>
          <a:p>
            <a:pPr>
              <a:buNone/>
            </a:pPr>
            <a:r>
              <a:rPr lang="it-IT" sz="2400" dirty="0" smtClean="0"/>
              <a:t> </a:t>
            </a:r>
          </a:p>
          <a:p>
            <a:r>
              <a:rPr lang="it-IT" sz="2400" dirty="0" smtClean="0"/>
              <a:t>   Si attivano i curricoli LCE a livello   nazionale: </a:t>
            </a:r>
          </a:p>
          <a:p>
            <a:r>
              <a:rPr lang="it-IT" sz="2400" dirty="0" smtClean="0"/>
              <a:t>- identità di un nuovo corso di studio; </a:t>
            </a:r>
          </a:p>
          <a:p>
            <a:r>
              <a:rPr lang="it-IT" sz="2400" dirty="0" smtClean="0"/>
              <a:t>- i laboratori al centro della metodologia didattica; </a:t>
            </a:r>
          </a:p>
          <a:p>
            <a:r>
              <a:rPr lang="it-IT" sz="2400" dirty="0" smtClean="0"/>
              <a:t>- la coscienza europea quale finalità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Conferma e Riconoscimento dei LCE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Il D.P.R. n. 89/2010 conferma e riconosce il LCE:</a:t>
            </a:r>
          </a:p>
          <a:p>
            <a:r>
              <a:rPr lang="it-IT" sz="2400" dirty="0" smtClean="0"/>
              <a:t>Art. 4 – Sezione di Liceo Classico Europeo c.1 “</a:t>
            </a:r>
            <a:r>
              <a:rPr lang="it-IT" sz="2000" i="1" u="sng" dirty="0" smtClean="0"/>
              <a:t>Persegue la creazione di una coscienza e identità europea attraverso un percorso formativo interdisciplinare </a:t>
            </a:r>
            <a:r>
              <a:rPr lang="it-IT" sz="2000" i="1" dirty="0" smtClean="0"/>
              <a:t>che comprende la conoscenza comparata delle comuni radici </a:t>
            </a:r>
            <a:r>
              <a:rPr lang="it-IT" sz="2000" i="1" dirty="0" err="1" smtClean="0"/>
              <a:t>grecolatine</a:t>
            </a:r>
            <a:r>
              <a:rPr lang="it-IT" sz="2000" i="1" dirty="0" smtClean="0"/>
              <a:t> e del loro sviluppo nei Paesi le cui lingue, culture, istituzioni giuridiche ed economiche sono oggetto </a:t>
            </a:r>
            <a:r>
              <a:rPr lang="it-IT" sz="2000" dirty="0" smtClean="0"/>
              <a:t>di studio” …” </a:t>
            </a:r>
            <a:r>
              <a:rPr lang="it-IT" sz="2000" b="1" i="1" dirty="0" smtClean="0"/>
              <a:t>promuove il dialogo interculturale attraverso la conoscenza delle lingue e delle culture internazionali e attraverso lo scambio di esperienze</a:t>
            </a:r>
            <a:r>
              <a:rPr lang="it-IT" sz="2000" i="1" dirty="0" smtClean="0"/>
              <a:t>”;</a:t>
            </a:r>
          </a:p>
          <a:p>
            <a:r>
              <a:rPr lang="it-IT" sz="2000" dirty="0" smtClean="0"/>
              <a:t>Si confermano l’attivazione presso le scuole annesse alle istituzioni educative quale “</a:t>
            </a:r>
            <a:r>
              <a:rPr lang="it-IT" sz="2000" i="1" u="sng" dirty="0" smtClean="0"/>
              <a:t>ambiente favorevole all’apprendimento comunitario</a:t>
            </a:r>
            <a:r>
              <a:rPr lang="it-IT" sz="2000" i="1" dirty="0" smtClean="0"/>
              <a:t>”,  </a:t>
            </a:r>
            <a:r>
              <a:rPr lang="it-IT" sz="2000" dirty="0" smtClean="0"/>
              <a:t>l’orario e l’impianto curricolare e per quanto concerne la disciplina Economia e diritto si prevede l’integrazione delle Indicazioni nazionali “</a:t>
            </a:r>
            <a:r>
              <a:rPr lang="it-IT" sz="2000" i="1" dirty="0" smtClean="0"/>
              <a:t>con </a:t>
            </a:r>
            <a:r>
              <a:rPr lang="it-IT" sz="2000" i="1" u="sng" dirty="0" smtClean="0"/>
              <a:t>la conoscenza dei fondamentali aspetti del diritto comunitario e delle istituzioni politiche ed economiche dei paesi</a:t>
            </a:r>
            <a:r>
              <a:rPr lang="it-IT" sz="2000" i="1" dirty="0" smtClean="0"/>
              <a:t> la cui lingua e cultura è oggetto di studio</a:t>
            </a:r>
            <a:r>
              <a:rPr lang="it-IT" sz="2000" dirty="0" smtClean="0"/>
              <a:t>” .</a:t>
            </a:r>
          </a:p>
          <a:p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Istituzioni Educative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Origini antiche e diverse degli Educandati e dei Convitti Statali;</a:t>
            </a:r>
          </a:p>
          <a:p>
            <a:pPr fontAlgn="base"/>
            <a:r>
              <a:rPr lang="it-IT" dirty="0" smtClean="0"/>
              <a:t>Ruolo e potenzialità sociali, educative e culturali;</a:t>
            </a:r>
          </a:p>
          <a:p>
            <a:pPr lvl="0" fontAlgn="base"/>
            <a:r>
              <a:rPr lang="it-IT" dirty="0" smtClean="0"/>
              <a:t>Strutturazione oraria con tempi didattici ed educativi a coprire l'intera giornata (convitto e semiconvitto);</a:t>
            </a:r>
          </a:p>
          <a:p>
            <a:pPr lvl="0" fontAlgn="base"/>
            <a:r>
              <a:rPr lang="it-IT" dirty="0" smtClean="0"/>
              <a:t>Vita in comunità per i convittori e presenza di personale educativo con ruoli, provenienze, percorsi formativi diversi; </a:t>
            </a:r>
          </a:p>
          <a:p>
            <a:pPr fontAlgn="base"/>
            <a:r>
              <a:rPr lang="it-IT" dirty="0" smtClean="0"/>
              <a:t>Presenza di conversatori madrelingua che affiancano i docenti di lingua straniera, una vocazione internazionale  a seguito di contatti con paesi stranieri.</a:t>
            </a:r>
          </a:p>
          <a:p>
            <a:pPr lvl="0" fontAlgn="base"/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licei classici europei in Italia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/>
            <a:r>
              <a:rPr lang="it-IT" dirty="0" smtClean="0"/>
              <a:t>Educandato Statale “Collegio </a:t>
            </a:r>
            <a:r>
              <a:rPr lang="it-IT" dirty="0" err="1" smtClean="0"/>
              <a:t>Uccellis</a:t>
            </a:r>
            <a:r>
              <a:rPr lang="it-IT" dirty="0" smtClean="0"/>
              <a:t>” di </a:t>
            </a:r>
            <a:r>
              <a:rPr lang="it-IT" b="1" dirty="0" smtClean="0"/>
              <a:t>Udine</a:t>
            </a:r>
            <a:endParaRPr lang="it-IT" dirty="0" smtClean="0"/>
          </a:p>
          <a:p>
            <a:pPr lvl="0" fontAlgn="base"/>
            <a:r>
              <a:rPr lang="it-IT" u="sng" dirty="0" smtClean="0">
                <a:hlinkClick r:id="rId2"/>
              </a:rPr>
              <a:t>Convitto Nazionale "P. Colletta" di </a:t>
            </a:r>
            <a:r>
              <a:rPr lang="it-IT" b="1" u="sng" dirty="0" smtClean="0">
                <a:hlinkClick r:id="rId2"/>
              </a:rPr>
              <a:t>Avellino</a:t>
            </a:r>
            <a:endParaRPr lang="it-IT" u="sng" dirty="0" smtClean="0"/>
          </a:p>
          <a:p>
            <a:pPr lvl="0" fontAlgn="base"/>
            <a:r>
              <a:rPr lang="it-IT" dirty="0" smtClean="0"/>
              <a:t>Convitto Nazionale “Vittorio Emanuele” di </a:t>
            </a:r>
            <a:r>
              <a:rPr lang="it-IT" b="1" dirty="0" smtClean="0"/>
              <a:t>Cagliari</a:t>
            </a:r>
            <a:r>
              <a:rPr lang="it-IT" dirty="0" smtClean="0"/>
              <a:t> </a:t>
            </a:r>
          </a:p>
          <a:p>
            <a:pPr lvl="0" fontAlgn="base"/>
            <a:r>
              <a:rPr lang="it-IT" dirty="0" smtClean="0"/>
              <a:t>Convitto Nazionale “G. Bruno” di </a:t>
            </a:r>
            <a:r>
              <a:rPr lang="it-IT" b="1" dirty="0" smtClean="0"/>
              <a:t>Maddaloni (Ce)</a:t>
            </a:r>
            <a:endParaRPr lang="it-IT" dirty="0" smtClean="0"/>
          </a:p>
          <a:p>
            <a:pPr lvl="0" fontAlgn="base"/>
            <a:r>
              <a:rPr lang="it-IT" dirty="0" smtClean="0"/>
              <a:t>Educandato Statale “Setti Carraro” di </a:t>
            </a:r>
            <a:r>
              <a:rPr lang="it-IT" b="1" dirty="0" smtClean="0"/>
              <a:t>Milano</a:t>
            </a:r>
            <a:endParaRPr lang="it-IT" dirty="0" smtClean="0"/>
          </a:p>
          <a:p>
            <a:pPr lvl="0" fontAlgn="base"/>
            <a:r>
              <a:rPr lang="it-IT" dirty="0" smtClean="0"/>
              <a:t>Educandato “San Benedetto” di </a:t>
            </a:r>
            <a:r>
              <a:rPr lang="it-IT" b="1" dirty="0" err="1" smtClean="0"/>
              <a:t>Montagnana</a:t>
            </a:r>
            <a:r>
              <a:rPr lang="it-IT" b="1" dirty="0" smtClean="0"/>
              <a:t> (PD)</a:t>
            </a:r>
            <a:endParaRPr lang="it-IT" dirty="0" smtClean="0"/>
          </a:p>
          <a:p>
            <a:pPr lvl="0" fontAlgn="base"/>
            <a:r>
              <a:rPr lang="it-IT" dirty="0" smtClean="0"/>
              <a:t>Educandato Statale ‘’ Maria Adelaide’’ di </a:t>
            </a:r>
            <a:r>
              <a:rPr lang="it-IT" b="1" dirty="0" smtClean="0"/>
              <a:t>Palermo</a:t>
            </a:r>
            <a:endParaRPr lang="it-IT" dirty="0" smtClean="0"/>
          </a:p>
          <a:p>
            <a:pPr lvl="0" fontAlgn="base"/>
            <a:r>
              <a:rPr lang="it-IT" dirty="0" smtClean="0"/>
              <a:t>Convitto Nazionale “Maria Luigia” di</a:t>
            </a:r>
            <a:r>
              <a:rPr lang="it-IT" b="1" dirty="0" smtClean="0"/>
              <a:t> Parma</a:t>
            </a:r>
            <a:endParaRPr lang="it-IT" dirty="0" smtClean="0"/>
          </a:p>
          <a:p>
            <a:pPr lvl="0" fontAlgn="base"/>
            <a:r>
              <a:rPr lang="it-IT" dirty="0" smtClean="0"/>
              <a:t>Convitto Nazionale “Vittorio Emanuele II” di </a:t>
            </a:r>
            <a:r>
              <a:rPr lang="it-IT" b="1" dirty="0" smtClean="0"/>
              <a:t>Roma</a:t>
            </a:r>
            <a:endParaRPr lang="it-IT" dirty="0" smtClean="0"/>
          </a:p>
          <a:p>
            <a:pPr lvl="0" fontAlgn="base"/>
            <a:r>
              <a:rPr lang="it-IT" dirty="0" smtClean="0"/>
              <a:t>Convitto Nazionale “</a:t>
            </a:r>
            <a:r>
              <a:rPr lang="it-IT" dirty="0" err="1" smtClean="0"/>
              <a:t>Canopoleno</a:t>
            </a:r>
            <a:r>
              <a:rPr lang="it-IT" dirty="0" smtClean="0"/>
              <a:t>” di </a:t>
            </a:r>
            <a:r>
              <a:rPr lang="it-IT" b="1" dirty="0" smtClean="0"/>
              <a:t>Sassari</a:t>
            </a:r>
            <a:r>
              <a:rPr lang="it-IT" dirty="0" smtClean="0"/>
              <a:t>    </a:t>
            </a:r>
          </a:p>
          <a:p>
            <a:pPr>
              <a:buNone/>
            </a:pPr>
            <a:r>
              <a:rPr lang="it-IT" dirty="0" smtClean="0"/>
              <a:t> 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licei classici europei in Italia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it-IT" dirty="0" smtClean="0"/>
              <a:t>Convitto Nazionale “M. </a:t>
            </a:r>
            <a:r>
              <a:rPr lang="it-IT" dirty="0" err="1" smtClean="0"/>
              <a:t>Cutelli</a:t>
            </a:r>
            <a:r>
              <a:rPr lang="it-IT" dirty="0" smtClean="0"/>
              <a:t>” di </a:t>
            </a:r>
            <a:r>
              <a:rPr lang="it-IT" b="1" dirty="0" smtClean="0"/>
              <a:t>Catania</a:t>
            </a:r>
            <a:endParaRPr lang="it-IT" dirty="0" smtClean="0"/>
          </a:p>
          <a:p>
            <a:pPr lvl="0" fontAlgn="base"/>
            <a:r>
              <a:rPr lang="it-IT" dirty="0" smtClean="0"/>
              <a:t>Educandato Statale “Agli Angeli” di </a:t>
            </a:r>
            <a:r>
              <a:rPr lang="it-IT" b="1" dirty="0" smtClean="0"/>
              <a:t>Verona</a:t>
            </a:r>
            <a:endParaRPr lang="it-IT" dirty="0" smtClean="0"/>
          </a:p>
          <a:p>
            <a:pPr lvl="0" fontAlgn="base"/>
            <a:r>
              <a:rPr lang="it-IT" dirty="0" smtClean="0"/>
              <a:t>Convitto Nazionale “</a:t>
            </a:r>
            <a:r>
              <a:rPr lang="it-IT" dirty="0" err="1" smtClean="0"/>
              <a:t>Cicognini</a:t>
            </a:r>
            <a:r>
              <a:rPr lang="it-IT" dirty="0" smtClean="0"/>
              <a:t>” di</a:t>
            </a:r>
            <a:r>
              <a:rPr lang="it-IT" b="1" dirty="0" smtClean="0"/>
              <a:t> Prato</a:t>
            </a:r>
            <a:endParaRPr lang="it-IT" dirty="0" smtClean="0"/>
          </a:p>
          <a:p>
            <a:pPr lvl="0" fontAlgn="base"/>
            <a:r>
              <a:rPr lang="it-IT" dirty="0" smtClean="0"/>
              <a:t>Educandato Statale SS. Annunziata di </a:t>
            </a:r>
            <a:r>
              <a:rPr lang="it-IT" b="1" dirty="0" smtClean="0"/>
              <a:t>Firenze</a:t>
            </a:r>
            <a:endParaRPr lang="it-IT" dirty="0" smtClean="0"/>
          </a:p>
          <a:p>
            <a:pPr lvl="0" fontAlgn="base"/>
            <a:r>
              <a:rPr lang="it-IT" u="sng" dirty="0" smtClean="0">
                <a:hlinkClick r:id="rId2"/>
              </a:rPr>
              <a:t>Convitto Nazionale GB Vico</a:t>
            </a:r>
            <a:r>
              <a:rPr lang="it-IT" dirty="0" smtClean="0"/>
              <a:t> di </a:t>
            </a:r>
            <a:r>
              <a:rPr lang="it-IT" b="1" dirty="0" smtClean="0"/>
              <a:t>Chieti</a:t>
            </a:r>
            <a:endParaRPr lang="it-IT" dirty="0" smtClean="0"/>
          </a:p>
          <a:p>
            <a:pPr lvl="0" fontAlgn="base"/>
            <a:r>
              <a:rPr lang="it-IT" u="sng" dirty="0" smtClean="0">
                <a:hlinkClick r:id="rId3"/>
              </a:rPr>
              <a:t>Convitto Nazionale "Bernardino </a:t>
            </a:r>
            <a:r>
              <a:rPr lang="it-IT" u="sng" dirty="0" err="1" smtClean="0">
                <a:hlinkClick r:id="rId3"/>
              </a:rPr>
              <a:t>Telesio</a:t>
            </a:r>
            <a:r>
              <a:rPr lang="it-IT" u="sng" dirty="0" smtClean="0">
                <a:hlinkClick r:id="rId3"/>
              </a:rPr>
              <a:t>" di </a:t>
            </a:r>
            <a:r>
              <a:rPr lang="it-IT" b="1" u="sng" dirty="0" smtClean="0">
                <a:hlinkClick r:id="rId3"/>
              </a:rPr>
              <a:t>Cosenza</a:t>
            </a:r>
            <a:endParaRPr lang="it-IT" dirty="0" smtClean="0"/>
          </a:p>
          <a:p>
            <a:pPr lvl="0" fontAlgn="base"/>
            <a:r>
              <a:rPr lang="it-IT" dirty="0" smtClean="0"/>
              <a:t>Convitto Nazionale “T. Campanella” di</a:t>
            </a:r>
            <a:r>
              <a:rPr lang="it-IT" b="1" dirty="0" smtClean="0"/>
              <a:t> Reggio Calabria</a:t>
            </a:r>
            <a:endParaRPr lang="it-IT" dirty="0" smtClean="0"/>
          </a:p>
          <a:p>
            <a:pPr lvl="0" fontAlgn="base"/>
            <a:r>
              <a:rPr lang="it-IT" dirty="0" smtClean="0"/>
              <a:t>Convitto Nazionale Foscarini di</a:t>
            </a:r>
            <a:r>
              <a:rPr lang="it-IT" b="1" dirty="0" smtClean="0"/>
              <a:t> Venezia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Peculiarità dell’indirizzo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 fontAlgn="base"/>
            <a:r>
              <a:rPr lang="it-IT" sz="2400" dirty="0" smtClean="0"/>
              <a:t>Il potenziamento del plurilinguismo con </a:t>
            </a:r>
            <a:r>
              <a:rPr lang="it-IT" sz="2400" u="sng" dirty="0" smtClean="0"/>
              <a:t>docenti e lettori della lingua corrispondente in compresenza</a:t>
            </a:r>
            <a:r>
              <a:rPr lang="it-IT" sz="2400" dirty="0" smtClean="0"/>
              <a:t>; </a:t>
            </a:r>
          </a:p>
          <a:p>
            <a:pPr lvl="0" fontAlgn="base"/>
            <a:r>
              <a:rPr lang="it-IT" sz="2400" dirty="0" smtClean="0"/>
              <a:t>l’insegnamento in lingua non italiana di </a:t>
            </a:r>
            <a:r>
              <a:rPr lang="it-IT" sz="2400" u="sng" dirty="0" smtClean="0"/>
              <a:t>due discipline da parte di docenti di madre lingua; </a:t>
            </a:r>
          </a:p>
          <a:p>
            <a:pPr lvl="0" fontAlgn="base"/>
            <a:r>
              <a:rPr lang="it-IT" sz="2400" dirty="0" smtClean="0"/>
              <a:t>l’insegnamento del greco e del latino (lingue classiche) attraverso il metodo comparativo, che favorisce l’apprendimento per competenze che permettono di recuperare il profondo legame tra le lingue e la cultura classica e le lingue e le culture moderne;</a:t>
            </a:r>
          </a:p>
          <a:p>
            <a:r>
              <a:rPr lang="it-IT" sz="2400" dirty="0" smtClean="0"/>
              <a:t>l’articolazione didattica di tutte le discipline nelle fasi della “</a:t>
            </a:r>
            <a:r>
              <a:rPr lang="it-IT" sz="2400" u="sng" dirty="0" smtClean="0"/>
              <a:t>lezione e del laboratorio culturale</a:t>
            </a:r>
            <a:r>
              <a:rPr lang="it-IT" sz="2400" dirty="0" smtClean="0"/>
              <a:t>“.</a:t>
            </a:r>
          </a:p>
          <a:p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Confronto con il curricolo del liceo classico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Elementi distintivi: </a:t>
            </a:r>
          </a:p>
          <a:p>
            <a:r>
              <a:rPr lang="it-IT" sz="2400" dirty="0" smtClean="0"/>
              <a:t>- maggiore numero di ore e di discipline (storia e geografia invece di </a:t>
            </a:r>
            <a:r>
              <a:rPr lang="it-IT" sz="2400" dirty="0" err="1" smtClean="0"/>
              <a:t>geostoria</a:t>
            </a:r>
            <a:r>
              <a:rPr lang="it-IT" sz="2400" dirty="0" smtClean="0"/>
              <a:t> – storia dell’arte nel biennio – diritto tutti gli anni – seconda lingua straniera tutti gli anni – area scientifica potenziata); </a:t>
            </a:r>
          </a:p>
          <a:p>
            <a:r>
              <a:rPr lang="it-IT" sz="2400" dirty="0" smtClean="0"/>
              <a:t>- insegnamento di materie veicolate in lingua straniera (due   discipline), codocenza nelle lingue straniere e presenza di moduli CLIL;</a:t>
            </a:r>
          </a:p>
          <a:p>
            <a:r>
              <a:rPr lang="it-IT" sz="2400" dirty="0" smtClean="0"/>
              <a:t>- sinergie fra le lingue e letterature classiche in un unico insegnamento e metodo di  comparazione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Il curricolo: una possibile definizione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-</a:t>
            </a:r>
            <a:r>
              <a:rPr lang="it-IT" sz="2800" dirty="0" smtClean="0"/>
              <a:t>Il curricolo va costruito nella scuola e non è un’emanazione che dal centro si irradia alla periferia per essere semplicemente applicato a livello di singolo istituto; </a:t>
            </a:r>
          </a:p>
          <a:p>
            <a:r>
              <a:rPr lang="it-IT" sz="2800" dirty="0" smtClean="0"/>
              <a:t>- la costruzione di un curricolo però deve tenere in debita considerazione le diverse istanze che provengono dal centro sia per ciò che riguarda la componente normativa che il principio di unitarietà e dalla dimensione locale più pragmatica e flessibile; </a:t>
            </a:r>
          </a:p>
          <a:p>
            <a:r>
              <a:rPr lang="it-IT" sz="2800" dirty="0" smtClean="0"/>
              <a:t>- </a:t>
            </a:r>
            <a:r>
              <a:rPr lang="it-IT" sz="2800" b="1" dirty="0" smtClean="0"/>
              <a:t>la costruzione del curricolo considera la scuola come un luogo di ricerca dove le dialettiche sociali, etiche, scientifiche confluiscono in orizzonti di valori condivisi; </a:t>
            </a:r>
          </a:p>
          <a:p>
            <a:r>
              <a:rPr lang="it-IT" sz="2800" b="1" dirty="0" smtClean="0"/>
              <a:t>- “la problematica curricolare è il terreno su cui si muove l’innovazione educativa”.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Educazione e futuro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b="1" dirty="0" smtClean="0"/>
          </a:p>
          <a:p>
            <a:pPr>
              <a:buNone/>
            </a:pPr>
            <a:r>
              <a:rPr lang="it-IT" sz="2400" b="1" dirty="0" smtClean="0"/>
              <a:t>  </a:t>
            </a:r>
          </a:p>
          <a:p>
            <a:pPr>
              <a:buNone/>
            </a:pPr>
            <a:r>
              <a:rPr lang="it-IT" sz="2800" b="1" dirty="0" smtClean="0"/>
              <a:t>    “</a:t>
            </a:r>
            <a:r>
              <a:rPr lang="it-IT" sz="2800" i="1" dirty="0" smtClean="0"/>
              <a:t>Sempre di più oggi il problema dell’educazione è quello di  formare una persona che sappia costruire un futuro che non è  affatto predeterminato, ma che dipende in maniera critica dalle capacità di visione e di immaginazione” .</a:t>
            </a: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	</a:t>
            </a:r>
          </a:p>
          <a:p>
            <a:pPr>
              <a:buNone/>
            </a:pPr>
            <a:r>
              <a:rPr lang="it-IT" sz="2800" dirty="0" smtClean="0"/>
              <a:t>    G. </a:t>
            </a:r>
            <a:r>
              <a:rPr lang="it-IT" sz="2800" dirty="0" err="1" smtClean="0"/>
              <a:t>Bocchi</a:t>
            </a:r>
            <a:r>
              <a:rPr lang="it-IT" sz="2800" dirty="0" smtClean="0"/>
              <a:t> e M. </a:t>
            </a:r>
            <a:r>
              <a:rPr lang="it-IT" sz="2800" dirty="0" err="1" smtClean="0"/>
              <a:t>Ceruti</a:t>
            </a:r>
            <a:r>
              <a:rPr lang="it-IT" sz="2800" dirty="0" smtClean="0"/>
              <a:t>, in </a:t>
            </a:r>
            <a:r>
              <a:rPr lang="it-IT" sz="2800" i="1" dirty="0" smtClean="0"/>
              <a:t>Educazione e globalizzazione </a:t>
            </a:r>
          </a:p>
          <a:p>
            <a:pPr>
              <a:buNone/>
            </a:pPr>
            <a:endParaRPr lang="it-IT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Quale curricolo?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“ </a:t>
            </a:r>
            <a:r>
              <a:rPr lang="it-IT" i="1" dirty="0" smtClean="0"/>
              <a:t>la riflessione curricolare impegna tutti i membri della comunità scolastica a misurarsi sul senso dell’impresa educativa e delle strategie da adottare e richiede un costante monitoraggio dell’</a:t>
            </a:r>
            <a:r>
              <a:rPr lang="it-IT" i="1" dirty="0" err="1" smtClean="0"/>
              <a:t>esperienza</a:t>
            </a:r>
            <a:r>
              <a:rPr lang="it-IT" b="1" i="1" dirty="0" err="1" smtClean="0"/>
              <a:t>…il</a:t>
            </a:r>
            <a:r>
              <a:rPr lang="it-IT" b="1" i="1" dirty="0" smtClean="0"/>
              <a:t> curricolo sollecita una ricerca continua di miglioramento</a:t>
            </a:r>
            <a:r>
              <a:rPr lang="it-IT" b="1" dirty="0" smtClean="0"/>
              <a:t>” </a:t>
            </a:r>
            <a:r>
              <a:rPr lang="it-IT" dirty="0" smtClean="0"/>
              <a:t>vedi I. </a:t>
            </a:r>
            <a:r>
              <a:rPr lang="it-IT" dirty="0" err="1" smtClean="0"/>
              <a:t>Fiorin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potenzialità dell’offerta formativa europea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it-IT" sz="2400" dirty="0" smtClean="0">
              <a:cs typeface="Calibri" pitchFamily="34" charset="0"/>
            </a:endParaRPr>
          </a:p>
          <a:p>
            <a:r>
              <a:rPr lang="it-IT" sz="2400" dirty="0" smtClean="0">
                <a:cs typeface="Calibri" pitchFamily="34" charset="0"/>
              </a:rPr>
              <a:t>Il </a:t>
            </a:r>
            <a:r>
              <a:rPr lang="it-IT" sz="2400" b="1" dirty="0" smtClean="0">
                <a:cs typeface="Calibri" pitchFamily="34" charset="0"/>
              </a:rPr>
              <a:t>Nuovo Regolamento </a:t>
            </a:r>
            <a:r>
              <a:rPr lang="it-IT" sz="2400" b="1" dirty="0" err="1" smtClean="0">
                <a:cs typeface="Calibri" pitchFamily="34" charset="0"/>
              </a:rPr>
              <a:t>Erasmus</a:t>
            </a:r>
            <a:r>
              <a:rPr lang="it-IT" sz="2400" b="1" dirty="0" smtClean="0">
                <a:cs typeface="Calibri" pitchFamily="34" charset="0"/>
              </a:rPr>
              <a:t> </a:t>
            </a:r>
            <a:r>
              <a:rPr lang="it-IT" sz="2400" dirty="0" smtClean="0">
                <a:cs typeface="Calibri" pitchFamily="34" charset="0"/>
              </a:rPr>
              <a:t>+ 2021-2027; </a:t>
            </a:r>
          </a:p>
          <a:p>
            <a:r>
              <a:rPr lang="it-IT" sz="2400" dirty="0" smtClean="0">
                <a:cs typeface="Calibri" pitchFamily="34" charset="0"/>
              </a:rPr>
              <a:t>Comunicazione della Commissione sul ruolo delle politiche su istruzione e cultura; </a:t>
            </a:r>
          </a:p>
          <a:p>
            <a:r>
              <a:rPr lang="it-IT" sz="2400" dirty="0" smtClean="0">
                <a:cs typeface="Calibri" pitchFamily="34" charset="0"/>
              </a:rPr>
              <a:t>La creazione entro il 2025 dello spazio europeo dell’istruzione per la dimensione culturale dell’U.E.; </a:t>
            </a:r>
          </a:p>
          <a:p>
            <a:r>
              <a:rPr lang="it-IT" sz="2400" dirty="0" smtClean="0">
                <a:cs typeface="Calibri" pitchFamily="34" charset="0"/>
              </a:rPr>
              <a:t>La </a:t>
            </a:r>
            <a:r>
              <a:rPr lang="it-IT" sz="2400" b="1" dirty="0" smtClean="0">
                <a:cs typeface="Calibri" pitchFamily="34" charset="0"/>
              </a:rPr>
              <a:t>rete </a:t>
            </a:r>
            <a:r>
              <a:rPr lang="it-IT" sz="2400" b="1" dirty="0" err="1" smtClean="0">
                <a:cs typeface="Calibri" pitchFamily="34" charset="0"/>
              </a:rPr>
              <a:t>Euridyce</a:t>
            </a:r>
            <a:r>
              <a:rPr lang="it-IT" sz="2400" b="1" dirty="0" smtClean="0">
                <a:cs typeface="Calibri" pitchFamily="34" charset="0"/>
              </a:rPr>
              <a:t> </a:t>
            </a:r>
            <a:r>
              <a:rPr lang="it-IT" sz="2400" dirty="0" smtClean="0">
                <a:cs typeface="Calibri" pitchFamily="34" charset="0"/>
              </a:rPr>
              <a:t>con studi e rapporti su argomenti della cooperazione per l’istruzione e la formazione; </a:t>
            </a:r>
          </a:p>
          <a:p>
            <a:r>
              <a:rPr lang="it-IT" sz="2400" b="1" dirty="0" smtClean="0">
                <a:cs typeface="Calibri" pitchFamily="34" charset="0"/>
              </a:rPr>
              <a:t>L’Unità italiana </a:t>
            </a:r>
            <a:r>
              <a:rPr lang="it-IT" sz="2400" b="1" dirty="0" err="1" smtClean="0">
                <a:cs typeface="Calibri" pitchFamily="34" charset="0"/>
              </a:rPr>
              <a:t>Eurydice</a:t>
            </a:r>
            <a:r>
              <a:rPr lang="it-IT" sz="2400" b="1" dirty="0" smtClean="0">
                <a:cs typeface="Calibri" pitchFamily="34" charset="0"/>
              </a:rPr>
              <a:t> (INDIRE</a:t>
            </a:r>
            <a:r>
              <a:rPr lang="it-IT" sz="2400" dirty="0" smtClean="0">
                <a:cs typeface="Calibri" pitchFamily="34" charset="0"/>
              </a:rPr>
              <a:t>) che cura e diffonde informazioni sul sistema educativo in chiave comparata;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potenzialità dell’offerta formativa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600" b="1" dirty="0" err="1" smtClean="0">
                <a:cs typeface="Calibri" pitchFamily="34" charset="0"/>
              </a:rPr>
              <a:t>Etwinning</a:t>
            </a:r>
            <a:r>
              <a:rPr lang="it-IT" sz="2600" b="1" dirty="0" smtClean="0">
                <a:cs typeface="Calibri" pitchFamily="34" charset="0"/>
              </a:rPr>
              <a:t> (INDIRE</a:t>
            </a:r>
            <a:r>
              <a:rPr lang="it-IT" sz="2600" dirty="0" smtClean="0">
                <a:cs typeface="Calibri" pitchFamily="34" charset="0"/>
              </a:rPr>
              <a:t>) con il portale italiano e piattaforma informatica per la grande comunità di docenti (870.000 di cui 85.000 italiani); </a:t>
            </a:r>
          </a:p>
          <a:p>
            <a:r>
              <a:rPr lang="it-IT" sz="2600" dirty="0" err="1" smtClean="0">
                <a:cs typeface="Calibri" pitchFamily="34" charset="0"/>
              </a:rPr>
              <a:t>Education</a:t>
            </a:r>
            <a:r>
              <a:rPr lang="it-IT" sz="2600" dirty="0" smtClean="0">
                <a:cs typeface="Calibri" pitchFamily="34" charset="0"/>
              </a:rPr>
              <a:t> and Training Monitor  piattaforma per la rilevazione ed il monitoraggio degli obiettivi 2020 con diversi link di informazioni e approfondimenti; </a:t>
            </a:r>
          </a:p>
          <a:p>
            <a:r>
              <a:rPr lang="it-IT" sz="2600" b="1" dirty="0" smtClean="0">
                <a:cs typeface="Calibri" pitchFamily="34" charset="0"/>
              </a:rPr>
              <a:t>Programma </a:t>
            </a:r>
            <a:r>
              <a:rPr lang="it-IT" sz="2600" b="1" dirty="0" err="1" smtClean="0">
                <a:cs typeface="Calibri" pitchFamily="34" charset="0"/>
              </a:rPr>
              <a:t>Erasmus</a:t>
            </a:r>
            <a:r>
              <a:rPr lang="it-IT" sz="2600" b="1" dirty="0" smtClean="0">
                <a:cs typeface="Calibri" pitchFamily="34" charset="0"/>
              </a:rPr>
              <a:t> + </a:t>
            </a:r>
            <a:r>
              <a:rPr lang="it-IT" sz="2600" dirty="0" smtClean="0">
                <a:cs typeface="Calibri" pitchFamily="34" charset="0"/>
              </a:rPr>
              <a:t>con il sito europeo con tutte le informazioni a livello europeo; </a:t>
            </a:r>
          </a:p>
          <a:p>
            <a:r>
              <a:rPr lang="it-IT" sz="2600" b="1" dirty="0" smtClean="0">
                <a:cs typeface="Calibri" pitchFamily="34" charset="0"/>
              </a:rPr>
              <a:t>Programma </a:t>
            </a:r>
            <a:r>
              <a:rPr lang="it-IT" sz="2600" b="1" dirty="0" err="1" smtClean="0">
                <a:cs typeface="Calibri" pitchFamily="34" charset="0"/>
              </a:rPr>
              <a:t>Erasmus</a:t>
            </a:r>
            <a:r>
              <a:rPr lang="it-IT" sz="2600" b="1" dirty="0" smtClean="0">
                <a:cs typeface="Calibri" pitchFamily="34" charset="0"/>
              </a:rPr>
              <a:t> + con il sito italiano (INDIRE</a:t>
            </a:r>
            <a:r>
              <a:rPr lang="it-IT" sz="2600" dirty="0" smtClean="0">
                <a:cs typeface="Calibri" pitchFamily="34" charset="0"/>
              </a:rPr>
              <a:t>) con news aggiornate e informazioni dettagliate sulle diverse opportunità offerte alle scuole, ma anche moduli, guide, studi, </a:t>
            </a:r>
            <a:r>
              <a:rPr lang="it-IT" sz="2600" dirty="0" err="1" smtClean="0">
                <a:cs typeface="Calibri" pitchFamily="34" charset="0"/>
              </a:rPr>
              <a:t>repertori…</a:t>
            </a:r>
            <a:endParaRPr lang="it-IT" sz="2600" dirty="0" smtClean="0">
              <a:cs typeface="Calibri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Strumenti e risorse a disposizione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it-IT" sz="2400" b="1" dirty="0" smtClean="0">
                <a:cs typeface="Calibri" pitchFamily="34" charset="0"/>
              </a:rPr>
              <a:t>Mobilità (Azione Chiave 1</a:t>
            </a:r>
            <a:r>
              <a:rPr lang="it-IT" sz="2400" dirty="0" smtClean="0">
                <a:cs typeface="Calibri" pitchFamily="34" charset="0"/>
              </a:rPr>
              <a:t>) per finanziare i progetti di mobilità europei rivolta ai protagonisti della comunità educante (alunni, docenti, personale scolastico, dirigenti); </a:t>
            </a:r>
          </a:p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it-IT" sz="2400" b="1" dirty="0" smtClean="0">
                <a:cs typeface="Calibri" pitchFamily="34" charset="0"/>
              </a:rPr>
              <a:t>Programma </a:t>
            </a:r>
            <a:r>
              <a:rPr lang="it-IT" sz="2400" b="1" dirty="0" err="1" smtClean="0">
                <a:cs typeface="Calibri" pitchFamily="34" charset="0"/>
              </a:rPr>
              <a:t>Erasmus+</a:t>
            </a:r>
            <a:r>
              <a:rPr lang="it-IT" sz="2400" b="1" dirty="0" smtClean="0">
                <a:cs typeface="Calibri" pitchFamily="34" charset="0"/>
              </a:rPr>
              <a:t> </a:t>
            </a:r>
            <a:r>
              <a:rPr lang="it-IT" sz="2400" dirty="0" smtClean="0">
                <a:cs typeface="Calibri" pitchFamily="34" charset="0"/>
              </a:rPr>
              <a:t>per:</a:t>
            </a:r>
          </a:p>
          <a:p>
            <a:pPr>
              <a:buNone/>
            </a:pPr>
            <a:r>
              <a:rPr lang="it-IT" sz="2400" dirty="0" smtClean="0">
                <a:cs typeface="Calibri" pitchFamily="34" charset="0"/>
              </a:rPr>
              <a:t>	1. </a:t>
            </a:r>
            <a:r>
              <a:rPr lang="it-IT" sz="2000" b="1" dirty="0" smtClean="0">
                <a:cs typeface="Calibri" pitchFamily="34" charset="0"/>
              </a:rPr>
              <a:t>Personale della scuola (Job </a:t>
            </a:r>
            <a:r>
              <a:rPr lang="it-IT" sz="2000" b="1" dirty="0" err="1" smtClean="0">
                <a:cs typeface="Calibri" pitchFamily="34" charset="0"/>
              </a:rPr>
              <a:t>Shadowing</a:t>
            </a:r>
            <a:r>
              <a:rPr lang="it-IT" sz="2000" b="1" dirty="0" smtClean="0">
                <a:cs typeface="Calibri" pitchFamily="34" charset="0"/>
              </a:rPr>
              <a:t> fino a due mesi – Attività di insegnamento fino ad un anno – corsi strutturati ed eventi di formazione fino ad un mese)</a:t>
            </a:r>
          </a:p>
          <a:p>
            <a:pPr>
              <a:buNone/>
            </a:pPr>
            <a:r>
              <a:rPr lang="it-IT" sz="2000" b="1" dirty="0" smtClean="0">
                <a:cs typeface="Calibri" pitchFamily="34" charset="0"/>
              </a:rPr>
              <a:t>	2. Alunni mobilità in gruppo fino ad un mese – per l’apprendimento di breve termine da 10 a 29 </a:t>
            </a:r>
            <a:r>
              <a:rPr lang="it-IT" sz="2000" b="1" dirty="0" err="1" smtClean="0">
                <a:cs typeface="Calibri" pitchFamily="34" charset="0"/>
              </a:rPr>
              <a:t>gg.-</a:t>
            </a:r>
            <a:r>
              <a:rPr lang="it-IT" sz="2000" b="1" dirty="0" smtClean="0">
                <a:cs typeface="Calibri" pitchFamily="34" charset="0"/>
              </a:rPr>
              <a:t> di lungo termine da 30 a 365 gg.) </a:t>
            </a:r>
          </a:p>
          <a:p>
            <a:pPr>
              <a:buNone/>
            </a:pPr>
            <a:r>
              <a:rPr lang="it-IT" sz="2000" b="1" dirty="0" smtClean="0">
                <a:cs typeface="Calibri" pitchFamily="34" charset="0"/>
              </a:rPr>
              <a:t>	3. Altre attività quali coinvolgimento su invito di esperti fino a due mesi – ospitalità per insegnanti ed educatori in formazione da 10 a 365 gg. – possibilità di organizzare visite preparatorie)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Strumenti e risorse a disposizione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endParaRPr lang="it-IT" sz="2000" b="1" u="sng" dirty="0" smtClean="0">
              <a:latin typeface="Calibri" pitchFamily="34" charset="0"/>
              <a:cs typeface="Calibri" pitchFamily="34" charset="0"/>
            </a:endParaRPr>
          </a:p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it-IT" sz="2400" b="1" dirty="0" smtClean="0">
                <a:cs typeface="Calibri" pitchFamily="34" charset="0"/>
              </a:rPr>
              <a:t>Partenariati (Azione Chiave 2) </a:t>
            </a:r>
            <a:r>
              <a:rPr lang="it-IT" sz="2400" dirty="0" smtClean="0">
                <a:cs typeface="Calibri" pitchFamily="34" charset="0"/>
              </a:rPr>
              <a:t>per migliorare le capacità organizzative e di cooperazione; </a:t>
            </a:r>
          </a:p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it-IT" sz="2400" dirty="0" smtClean="0">
                <a:cs typeface="Calibri" pitchFamily="34" charset="0"/>
              </a:rPr>
              <a:t> fra queste anche i Partenariati per l’eccellenza “</a:t>
            </a:r>
            <a:r>
              <a:rPr lang="it-IT" sz="2400" u="sng" dirty="0" err="1" smtClean="0">
                <a:cs typeface="Calibri" pitchFamily="34" charset="0"/>
              </a:rPr>
              <a:t>Teachers</a:t>
            </a:r>
            <a:r>
              <a:rPr lang="it-IT" sz="2400" u="sng" dirty="0" smtClean="0">
                <a:cs typeface="Calibri" pitchFamily="34" charset="0"/>
              </a:rPr>
              <a:t> </a:t>
            </a:r>
            <a:r>
              <a:rPr lang="it-IT" sz="2400" u="sng" dirty="0" err="1" smtClean="0">
                <a:cs typeface="Calibri" pitchFamily="34" charset="0"/>
              </a:rPr>
              <a:t>Academies</a:t>
            </a:r>
            <a:r>
              <a:rPr lang="it-IT" sz="2400" u="sng" dirty="0" smtClean="0">
                <a:cs typeface="Calibri" pitchFamily="34" charset="0"/>
              </a:rPr>
              <a:t>” </a:t>
            </a:r>
            <a:r>
              <a:rPr lang="it-IT" sz="2400" dirty="0" smtClean="0">
                <a:cs typeface="Calibri" pitchFamily="34" charset="0"/>
              </a:rPr>
              <a:t>per la formazione attraverso la mobilità, acceleratore di competenza professionale e personale; </a:t>
            </a:r>
          </a:p>
          <a:p>
            <a:pPr marL="32004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it-IT" sz="2400" b="1" dirty="0" err="1" smtClean="0">
                <a:cs typeface="Calibri" pitchFamily="34" charset="0"/>
              </a:rPr>
              <a:t>eTwinning</a:t>
            </a:r>
            <a:r>
              <a:rPr lang="it-IT" sz="2400" b="1" dirty="0" smtClean="0">
                <a:cs typeface="Calibri" pitchFamily="34" charset="0"/>
              </a:rPr>
              <a:t>: </a:t>
            </a:r>
            <a:r>
              <a:rPr lang="it-IT" sz="2400" dirty="0" smtClean="0">
                <a:cs typeface="Calibri" pitchFamily="34" charset="0"/>
              </a:rPr>
              <a:t>piattaforma che rende possibile una comunità di pratica su attività, progetti, metodi in tutte le discipline – motore di ricerca dei partner anche per i progetti di mobilità</a:t>
            </a:r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. </a:t>
            </a:r>
            <a:endParaRPr lang="it-IT" sz="2400" dirty="0" smtClean="0">
              <a:latin typeface="Calibri" pitchFamily="34" charset="0"/>
              <a:cs typeface="Calibri" pitchFamily="34" charset="0"/>
            </a:endParaRPr>
          </a:p>
          <a:p>
            <a:endParaRPr lang="it-IT" sz="20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… per studenti e cittadini europei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Lo scenario europeo è ampio ed ha come scopo la realizzazione dello Spazio Europeo dell‘Istruzione traguardo da raggiungere a breve ed  entro il 2025 per un’Europa della conoscenza </a:t>
            </a:r>
            <a:r>
              <a:rPr lang="it-IT" dirty="0" smtClean="0"/>
              <a:t>“</a:t>
            </a:r>
            <a:r>
              <a:rPr lang="it-IT" sz="2400" i="1" u="sng" dirty="0" smtClean="0"/>
              <a:t>in cui imparare non sia limitato da confini; un continente in cui sia la norma trascorrere un periodo in un altro Stato membro, per studiare, formarsi o lavorare, e parlare altre due lingue oltre alla propria lingua madre. Un continente in cui le persone abbiano un forte senso della propria identità di europei, del patrimonio culturale dell'Europa e della sua diversità".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sz="2400" dirty="0" smtClean="0"/>
          </a:p>
          <a:p>
            <a:r>
              <a:rPr lang="it-IT" sz="2400" dirty="0" smtClean="0"/>
              <a:t>Il senso di un progetto come opera incompiuta, come intervento della e per la comunità scolastica; </a:t>
            </a:r>
          </a:p>
          <a:p>
            <a:r>
              <a:rPr lang="it-IT" sz="2400" dirty="0" smtClean="0"/>
              <a:t>Una “</a:t>
            </a:r>
            <a:r>
              <a:rPr lang="it-IT" sz="2400" b="1" dirty="0" smtClean="0"/>
              <a:t>scuola per futuri cittadini europei</a:t>
            </a:r>
            <a:r>
              <a:rPr lang="it-IT" sz="2400" dirty="0" smtClean="0"/>
              <a:t>” per un’ alfabetizzazione alla cittadinanza, una prospettiva futura ed europea, l’individuazione di un curricolo condiviso; </a:t>
            </a:r>
          </a:p>
          <a:p>
            <a:r>
              <a:rPr lang="it-IT" sz="2400" dirty="0" smtClean="0"/>
              <a:t>Sviluppo a spirale e in “divenire” dall’eredità  passata, all’oggi e all’esistente per nuove prospettive ed esperienze comuni.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Uno sfondo integratore europeo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Un lungo percorso di pace e cooperazione che parte da </a:t>
            </a:r>
            <a:r>
              <a:rPr lang="it-IT" sz="2400" dirty="0" err="1" smtClean="0"/>
              <a:t>Schuman</a:t>
            </a:r>
            <a:r>
              <a:rPr lang="it-IT" sz="2400" dirty="0" smtClean="0"/>
              <a:t>;</a:t>
            </a:r>
          </a:p>
          <a:p>
            <a:r>
              <a:rPr lang="it-IT" sz="2400" dirty="0" smtClean="0"/>
              <a:t>I programmi e il Programma </a:t>
            </a:r>
            <a:r>
              <a:rPr lang="it-IT" sz="2400" dirty="0" err="1" smtClean="0"/>
              <a:t>Erasmus</a:t>
            </a:r>
            <a:r>
              <a:rPr lang="it-IT" sz="2400" dirty="0" smtClean="0"/>
              <a:t> per formare un’identità sovranazionale; </a:t>
            </a:r>
          </a:p>
          <a:p>
            <a:r>
              <a:rPr lang="it-IT" sz="2400" dirty="0" smtClean="0"/>
              <a:t>Il</a:t>
            </a:r>
            <a:r>
              <a:rPr lang="it-IT" sz="2400" b="1" dirty="0" smtClean="0"/>
              <a:t> Trattato di Maastricht </a:t>
            </a:r>
            <a:r>
              <a:rPr lang="it-IT" sz="2400" dirty="0" smtClean="0"/>
              <a:t>mobilità, scambi, progetti e la moneta unica europea;</a:t>
            </a:r>
          </a:p>
          <a:p>
            <a:r>
              <a:rPr lang="it-IT" sz="2400" dirty="0" smtClean="0"/>
              <a:t>Il riconoscimento della strategia della conoscenza come preziosa opportunità; </a:t>
            </a:r>
          </a:p>
          <a:p>
            <a:r>
              <a:rPr lang="it-IT" sz="2400" dirty="0" smtClean="0"/>
              <a:t>Verso uno spazio comune europeo per l’educazione. 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Dal trattato di Maastricht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t-IT" sz="2600" dirty="0" smtClean="0"/>
              <a:t>Dalla lettura degli articoli 126, 127 e 128 del Trattato si evincono questi principi: </a:t>
            </a:r>
          </a:p>
          <a:p>
            <a:r>
              <a:rPr lang="it-IT" sz="2600" i="1" dirty="0" smtClean="0"/>
              <a:t>"il pieno rispetto della responsabilità degli Stati membri per quanto riguarda il contenuto dell'insegnamento, l'organizzazione del sistema d'istruzione e le diversità culturali  e linguistiche"; </a:t>
            </a:r>
          </a:p>
          <a:p>
            <a:r>
              <a:rPr lang="it-IT" sz="2600" i="1" dirty="0" smtClean="0"/>
              <a:t>l’esigenza di favorire il " pieno sviluppo delle culture degli stati membri, nel rispetto delle loro diversità culturali e linguistiche" e il </a:t>
            </a:r>
            <a:r>
              <a:rPr lang="it-IT" sz="2600" i="1" u="sng" dirty="0" smtClean="0"/>
              <a:t>desiderio di attribuire valore al retaggio culturale comune e "privilegiare strumenti di mobilità, di cooperazione, di scambi di informazioni ed esperienze, soprattutto a livello giovanile, e sistemi diversi di incentivazione".</a:t>
            </a:r>
            <a:r>
              <a:rPr lang="it-IT" sz="2600" i="1" dirty="0" smtClean="0"/>
              <a:t>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 smtClean="0"/>
              <a:t>Al Documento Portolano:  </a:t>
            </a:r>
            <a:br>
              <a:rPr lang="it-IT" sz="4000" dirty="0" smtClean="0"/>
            </a:br>
            <a:r>
              <a:rPr lang="it-IT" sz="4000" dirty="0" smtClean="0"/>
              <a:t>“Un liceo per l’Europa”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 … “ </a:t>
            </a:r>
            <a:r>
              <a:rPr lang="it-IT" sz="2400" i="1" dirty="0" smtClean="0"/>
              <a:t>La dimensione europea dell’insegnamento esige la formazione di una coscienza europea tale da assicurare una pacifica e proficua convivenza dei vari popoli europei</a:t>
            </a:r>
            <a:r>
              <a:rPr lang="it-IT" sz="2400" dirty="0" smtClean="0"/>
              <a:t>” … e ancora  …</a:t>
            </a:r>
          </a:p>
          <a:p>
            <a:r>
              <a:rPr lang="it-IT" sz="2400" dirty="0" smtClean="0"/>
              <a:t>…“</a:t>
            </a:r>
            <a:r>
              <a:rPr lang="it-IT" sz="2400" i="1" u="sng" dirty="0" smtClean="0"/>
              <a:t>Lo strumento pedagogico- culturale è ricercato in una cultura europea, di cui individuare le radici comuni che connotano la vita dei vari popoli</a:t>
            </a:r>
            <a:r>
              <a:rPr lang="it-IT" sz="2400" i="1" dirty="0" smtClean="0"/>
              <a:t>, tali da portare alla comprensione delle ragioni che rendono necessaria un’unione più reale, anche politica”.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Linee pedagogico- culturali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“ </a:t>
            </a:r>
            <a:r>
              <a:rPr lang="it-IT" sz="2400" i="1" dirty="0" smtClean="0"/>
              <a:t>Il progetto di “Liceo Europeo” prende le mosse dal Trattato di Maastricht, dove la dimensione europea dell’insegnamento è raccordata all’apprendimento e diffusione delle lingue degli Stati membri e al miglioramento della conoscenza e della diffusione della cultura e della storia dei popoli europei</a:t>
            </a:r>
            <a:r>
              <a:rPr lang="it-IT" dirty="0" smtClean="0"/>
              <a:t>”; </a:t>
            </a:r>
          </a:p>
          <a:p>
            <a:r>
              <a:rPr lang="it-IT" u="sng" dirty="0" smtClean="0"/>
              <a:t> </a:t>
            </a:r>
            <a:r>
              <a:rPr lang="it-IT" sz="2400" u="sng" dirty="0" smtClean="0"/>
              <a:t>Il Liceo Europeo compie un deciso salto qualitativo e di forte impegno pedagogico - culturale.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Nasce il Liceo Classico Europeo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Il documento Portolano ha un’ impostazione completa ed innovativa; individua le strutture presso cui attivare il nuovo indirizzo: gli </a:t>
            </a:r>
            <a:r>
              <a:rPr lang="it-IT" sz="2400" u="sng" dirty="0" smtClean="0"/>
              <a:t>Educandati e i Convitti statali</a:t>
            </a:r>
            <a:r>
              <a:rPr lang="it-IT" sz="2400" dirty="0" smtClean="0"/>
              <a:t>; </a:t>
            </a:r>
          </a:p>
          <a:p>
            <a:r>
              <a:rPr lang="it-IT" sz="2400" dirty="0" smtClean="0">
                <a:hlinkClick r:id="rId2" action="ppaction://hlinkfile"/>
              </a:rPr>
              <a:t>UN LICEO PER L‘EUROPA (2).pdf</a:t>
            </a:r>
            <a:r>
              <a:rPr lang="it-IT" sz="2400" dirty="0" smtClean="0"/>
              <a:t> (Allegato n. 1): le linee pedagogiche, il plurilinguismo, la metodologia, il CLIL e le materie veicolate, il monte ore, la didattica </a:t>
            </a:r>
            <a:r>
              <a:rPr lang="it-IT" sz="2400" dirty="0" err="1" smtClean="0"/>
              <a:t>laboratoriale</a:t>
            </a:r>
            <a:r>
              <a:rPr lang="it-IT" sz="2400" dirty="0" smtClean="0"/>
              <a:t> …;</a:t>
            </a:r>
          </a:p>
          <a:p>
            <a:r>
              <a:rPr lang="it-IT" sz="2400" dirty="0" smtClean="0"/>
              <a:t>E’ l’incontro fra il recupero delle radici della cultura classica e lo sviluppo di una  base culturale comune in terra d’Europa.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Documento Portolano: le novità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E’ un </a:t>
            </a:r>
            <a:r>
              <a:rPr lang="it-IT" sz="2400" u="sng" dirty="0" smtClean="0"/>
              <a:t>curricolo “arricchito</a:t>
            </a:r>
            <a:r>
              <a:rPr lang="it-IT" sz="2400" dirty="0" smtClean="0"/>
              <a:t>”: </a:t>
            </a:r>
          </a:p>
          <a:p>
            <a:r>
              <a:rPr lang="it-IT" sz="2400" dirty="0" smtClean="0"/>
              <a:t>presenza di due lingue straniere a partire dal primo anno e fino al termine del percorso insegnate da due figure diverse e complementari per conseguire una piena competenza culturale, pragmatica e comunicativa del campo linguistico; vi è il docente ma anche “un esperto”, cioè un docente madrelingua che progettano insieme; </a:t>
            </a:r>
          </a:p>
          <a:p>
            <a:r>
              <a:rPr lang="it-IT" sz="2400" dirty="0" smtClean="0"/>
              <a:t>presenza per tutti i cinque anni dell’insegnamento di ”diritto ed economia”.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2005</TotalTime>
  <Words>1999</Words>
  <Application>Microsoft Office PowerPoint</Application>
  <PresentationFormat>Presentazione su schermo (4:3)</PresentationFormat>
  <Paragraphs>136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1" baseType="lpstr">
      <vt:lpstr>Arial</vt:lpstr>
      <vt:lpstr>Calibri</vt:lpstr>
      <vt:lpstr>Tw Cen MT</vt:lpstr>
      <vt:lpstr>Wingdings</vt:lpstr>
      <vt:lpstr>Wingdings 2</vt:lpstr>
      <vt:lpstr>Luna</vt:lpstr>
      <vt:lpstr>        Una scuola per  l’ europa: Il Liceo classico europeo                 Anna Maria Zilli                                                        </vt:lpstr>
      <vt:lpstr>Educazione e futuro</vt:lpstr>
      <vt:lpstr>Progetto </vt:lpstr>
      <vt:lpstr>Uno sfondo integratore europeo</vt:lpstr>
      <vt:lpstr>Dal trattato di Maastricht …</vt:lpstr>
      <vt:lpstr>Al Documento Portolano:   “Un liceo per l’Europa” </vt:lpstr>
      <vt:lpstr>Linee pedagogico- culturali</vt:lpstr>
      <vt:lpstr>Nasce il Liceo Classico Europeo </vt:lpstr>
      <vt:lpstr>Il Documento Portolano: le novità  </vt:lpstr>
      <vt:lpstr>Il Documento Portolano: l’innovazione  </vt:lpstr>
      <vt:lpstr>Il Documento Portolano: la prospettiva </vt:lpstr>
      <vt:lpstr>La sperimentazione globale  </vt:lpstr>
      <vt:lpstr>Conferma e Riconoscimento dei LCE</vt:lpstr>
      <vt:lpstr>Le Istituzioni Educative in Italia</vt:lpstr>
      <vt:lpstr>I licei classici europei in Italia </vt:lpstr>
      <vt:lpstr>I licei classici europei in Italia </vt:lpstr>
      <vt:lpstr>Peculiarità dell’indirizzo</vt:lpstr>
      <vt:lpstr>Confronto con il curricolo del liceo classico </vt:lpstr>
      <vt:lpstr> Il curricolo: una possibile definizione </vt:lpstr>
      <vt:lpstr>Quale curricolo?</vt:lpstr>
      <vt:lpstr>Le potenzialità dell’offerta formativa europea</vt:lpstr>
      <vt:lpstr>Le potenzialità dell’offerta formativa </vt:lpstr>
      <vt:lpstr>Strumenti e risorse a disposizione</vt:lpstr>
      <vt:lpstr>Strumenti e risorse a disposizione</vt:lpstr>
      <vt:lpstr>… per studenti e cittadini europei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liceo per l’europa</dc:title>
  <dc:creator>Utente</dc:creator>
  <cp:lastModifiedBy>Anna Maria Zilli</cp:lastModifiedBy>
  <cp:revision>56</cp:revision>
  <dcterms:created xsi:type="dcterms:W3CDTF">2021-07-25T19:08:56Z</dcterms:created>
  <dcterms:modified xsi:type="dcterms:W3CDTF">2021-10-29T12:18:15Z</dcterms:modified>
</cp:coreProperties>
</file>