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1" r:id="rId6"/>
    <p:sldId id="266" r:id="rId7"/>
    <p:sldId id="298" r:id="rId8"/>
    <p:sldId id="302" r:id="rId9"/>
    <p:sldId id="341" r:id="rId10"/>
    <p:sldId id="326" r:id="rId11"/>
    <p:sldId id="348" r:id="rId12"/>
    <p:sldId id="327" r:id="rId13"/>
    <p:sldId id="350" r:id="rId14"/>
    <p:sldId id="328" r:id="rId15"/>
    <p:sldId id="346" r:id="rId16"/>
    <p:sldId id="349" r:id="rId17"/>
    <p:sldId id="351" r:id="rId18"/>
    <p:sldId id="352" r:id="rId19"/>
    <p:sldId id="353" r:id="rId20"/>
    <p:sldId id="354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it-IT" dirty="0" smtClean="0"/>
              <a:t>​</a:t>
            </a:r>
            <a:fld id="{0D8742EA-96E8-4119-9E72-91D63DB4C6D4}" type="datetime1">
              <a:rPr lang="it-IT" smtClean="0"/>
              <a:pPr algn="r" rtl="0"/>
              <a:t>13/12/2023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3E80DBD-3AF4-4240-8960-760299330EB7}" type="datetime1">
              <a:rPr lang="it-IT" smtClean="0"/>
              <a:pPr/>
              <a:t>13/12/2023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17FCF3-31C5-4DE5-A508-60C92631CDCA}" type="slidenum">
              <a:rPr lang="it-IT" altLang="it-IT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052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88DA2626-EB79-4D40-8DD1-555BED05B3C0}" type="datetime1">
              <a:rPr lang="it-IT" smtClean="0"/>
              <a:pPr/>
              <a:t>13/12/2023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4C681C7C-6639-4D2E-928A-C2226BCBB7AE}" type="datetime1">
              <a:rPr lang="it-IT" smtClean="0"/>
              <a:pPr/>
              <a:t>13/12/2023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2289B057-FE3E-4297-86E4-524E5B4C4EA4}" type="datetime1">
              <a:rPr lang="it-IT" smtClean="0"/>
              <a:pPr/>
              <a:t>13/12/2023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901D9FD7-BECD-4BE6-A740-363393FEA6A9}" type="datetime1">
              <a:rPr lang="it-IT" smtClean="0"/>
              <a:pPr/>
              <a:t>13/12/2023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7" name="Grup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ttore dirit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D3E48-7CFA-43F1-BF5B-DD6A94F20CF7}" type="datetime1">
              <a:rPr lang="it-IT" smtClean="0"/>
              <a:pPr/>
              <a:t>13/12/2023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ttore dirit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Segnaposto immagin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9" name="Testo informativ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it-IT" sz="1200" b="1" i="1" noProof="0" dirty="0" smtClean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it-IT" sz="1200" i="1" noProof="0" dirty="0" smtClean="0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Inserisci nel segnaposto per inserire l'immagine desiderata.</a:t>
            </a:r>
            <a:endParaRPr lang="it-IT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ttore dirit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tango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grpSp>
          <p:nvGrpSpPr>
            <p:cNvPr id="11" name="Grup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ttore drit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1B5B84BD-C738-4193-B426-11DBFAEC3B0A}" type="datetime1">
              <a:rPr lang="it-IT" smtClean="0"/>
              <a:pPr/>
              <a:t>13/12/2023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FF3D9C6F-44CE-44AE-B189-57E10132D6CF}" type="datetime1">
              <a:rPr lang="it-IT" smtClean="0"/>
              <a:pPr/>
              <a:t>13/12/2023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455B8012-B7FA-4C61-A0EB-C485F055AA2D}" type="datetime1">
              <a:rPr lang="it-IT" smtClean="0"/>
              <a:pPr/>
              <a:t>13/12/2023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08DBBCB2-4B70-4357-AB5C-E060867535C5}" type="datetime1">
              <a:rPr lang="it-IT" smtClean="0"/>
              <a:pPr/>
              <a:t>13/12/2023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76371F20-0268-448B-AFB7-300F3C817564}" type="datetime1">
              <a:rPr lang="it-IT" smtClean="0"/>
              <a:pPr/>
              <a:t>13/12/2023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BAE1EB03-BE9B-435F-AF92-24636D07E5BB}" type="datetime1">
              <a:rPr lang="it-IT" smtClean="0"/>
              <a:pPr/>
              <a:t>13/12/2023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</a:p>
          <a:p>
            <a:pPr lvl="5" rtl="0"/>
            <a:r>
              <a:rPr lang="it-IT" noProof="0" dirty="0" smtClean="0"/>
              <a:t>Sesto livello</a:t>
            </a:r>
          </a:p>
          <a:p>
            <a:pPr lvl="6" rtl="0"/>
            <a:r>
              <a:rPr lang="it-IT" noProof="0" dirty="0" smtClean="0"/>
              <a:t>Settimo livello</a:t>
            </a:r>
          </a:p>
          <a:p>
            <a:pPr lvl="7" rtl="0"/>
            <a:r>
              <a:rPr lang="it-IT" noProof="0" dirty="0" smtClean="0"/>
              <a:t>Ottavo livello</a:t>
            </a:r>
          </a:p>
          <a:p>
            <a:pPr lvl="8" rtl="0"/>
            <a:r>
              <a:rPr lang="it-IT" noProof="0" dirty="0" smtClean="0"/>
              <a:t>Nono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 dirty="0" smtClean="0"/>
              <a:t>​</a:t>
            </a:r>
            <a:fld id="{87034BDA-9F79-4AB9-9F75-289F981917B9}" type="datetime1">
              <a:rPr lang="it-IT" smtClean="0"/>
              <a:pPr/>
              <a:t>13/12/2023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ttore dirit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algn="ctr" rtl="0"/>
            <a:r>
              <a:rPr lang="it" dirty="0" smtClean="0"/>
              <a:t>INCONTRO </a:t>
            </a:r>
            <a:r>
              <a:rPr lang="it-IT" dirty="0" err="1" smtClean="0"/>
              <a:t>Lce</a:t>
            </a:r>
            <a:r>
              <a:rPr lang="it" dirty="0" smtClean="0"/>
              <a:t/>
            </a:r>
            <a:br>
              <a:rPr lang="it" dirty="0" smtClean="0"/>
            </a:br>
            <a:r>
              <a:rPr lang="it" dirty="0" smtClean="0"/>
              <a:t>11 12 2023</a:t>
            </a:r>
            <a:endParaRPr lang="en-US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algn="ctr" rtl="0"/>
            <a:r>
              <a:rPr lang="it" b="1" dirty="0" smtClean="0"/>
              <a:t>DIMENSIONE LABORATORIALE </a:t>
            </a:r>
          </a:p>
          <a:p>
            <a:pPr algn="ctr" rtl="0"/>
            <a:r>
              <a:rPr lang="it" b="1" dirty="0" smtClean="0"/>
              <a:t>E</a:t>
            </a:r>
          </a:p>
          <a:p>
            <a:pPr algn="ctr" rtl="0"/>
            <a:r>
              <a:rPr lang="it" b="1" dirty="0" smtClean="0"/>
              <a:t>INTERSEZIONI (DIPARTIMENTALI, DISCIPLINARI, EDUCATIVE…)</a:t>
            </a:r>
          </a:p>
          <a:p>
            <a:pPr algn="ctr" rtl="0"/>
            <a:endParaRPr lang="en-US" dirty="0"/>
          </a:p>
        </p:txBody>
      </p:sp>
      <p:pic>
        <p:nvPicPr>
          <p:cNvPr id="4" name="Segnaposto immagine 3" descr="Libro aperto su un tavolo, scaffali sfocati pieni di libri sullo sfondo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 smtClean="0"/>
              <a:t>ASPETTI OPERATIVI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 sz="3200" dirty="0" smtClean="0"/>
              <a:t>In </a:t>
            </a:r>
            <a:r>
              <a:rPr lang="en-US" sz="3200" dirty="0" err="1" smtClean="0"/>
              <a:t>concreto</a:t>
            </a:r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71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Laboratorio Culturale DOCENTI ED EDUCATORI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it-IT" dirty="0"/>
              <a:t>Una dimensione “declinata”: il laboratorio culturale del LCE</a:t>
            </a:r>
          </a:p>
          <a:p>
            <a:pPr>
              <a:defRPr/>
            </a:pPr>
            <a:r>
              <a:rPr lang="it-IT" dirty="0"/>
              <a:t>Compresenza</a:t>
            </a:r>
          </a:p>
          <a:p>
            <a:pPr>
              <a:defRPr/>
            </a:pPr>
            <a:r>
              <a:rPr lang="it-IT" dirty="0" err="1"/>
              <a:t>Coprogettazione</a:t>
            </a:r>
            <a:endParaRPr lang="it-IT" dirty="0"/>
          </a:p>
          <a:p>
            <a:pPr>
              <a:defRPr/>
            </a:pPr>
            <a:r>
              <a:rPr lang="it-IT" dirty="0"/>
              <a:t>Centralità dello studente </a:t>
            </a:r>
          </a:p>
          <a:p>
            <a:pPr>
              <a:defRPr/>
            </a:pPr>
            <a:r>
              <a:rPr lang="it-IT" dirty="0"/>
              <a:t>Rispetto dei diversi stili di apprendimento</a:t>
            </a:r>
          </a:p>
          <a:p>
            <a:pPr marL="0" indent="0">
              <a:buNone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5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DOCENTI ED</a:t>
            </a:r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EDUCATORI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104900" y="2060575"/>
            <a:ext cx="10500946" cy="40655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dirty="0">
                <a:solidFill>
                  <a:srgbClr val="FF0000"/>
                </a:solidFill>
              </a:rPr>
              <a:t>Il successo formativo</a:t>
            </a:r>
            <a:r>
              <a:rPr lang="it-IT" dirty="0"/>
              <a:t>. Stesso obiettivo, strade diverse ma integrate.</a:t>
            </a:r>
          </a:p>
          <a:p>
            <a:pPr>
              <a:defRPr/>
            </a:pPr>
            <a:r>
              <a:rPr lang="it-IT" dirty="0"/>
              <a:t>La piena realizzazione degli studenti</a:t>
            </a:r>
          </a:p>
          <a:p>
            <a:pPr>
              <a:defRPr/>
            </a:pPr>
            <a:r>
              <a:rPr lang="it-IT" dirty="0">
                <a:solidFill>
                  <a:srgbClr val="FF0000"/>
                </a:solidFill>
              </a:rPr>
              <a:t>L’orientamento</a:t>
            </a:r>
          </a:p>
          <a:p>
            <a:pPr>
              <a:defRPr/>
            </a:pPr>
            <a:r>
              <a:rPr lang="it-IT" dirty="0"/>
              <a:t>La scoperta della “</a:t>
            </a:r>
            <a:r>
              <a:rPr lang="it-IT" dirty="0">
                <a:solidFill>
                  <a:srgbClr val="FF0000"/>
                </a:solidFill>
              </a:rPr>
              <a:t>propria vocazione</a:t>
            </a:r>
            <a:r>
              <a:rPr lang="it-IT" dirty="0" smtClean="0"/>
              <a:t>” ( Cfr. </a:t>
            </a:r>
            <a:r>
              <a:rPr lang="it-IT" i="1" dirty="0" smtClean="0"/>
              <a:t>Linee guida orientamento, DM 328/2022</a:t>
            </a:r>
            <a:r>
              <a:rPr lang="it-IT" dirty="0" smtClean="0"/>
              <a:t>)</a:t>
            </a:r>
            <a:endParaRPr lang="it-IT" dirty="0"/>
          </a:p>
          <a:p>
            <a:pPr>
              <a:defRPr/>
            </a:pPr>
            <a:r>
              <a:rPr lang="it-IT" dirty="0"/>
              <a:t>La dimensione dell’altro</a:t>
            </a:r>
          </a:p>
          <a:p>
            <a:pPr>
              <a:defRPr/>
            </a:pPr>
            <a:r>
              <a:rPr lang="it-IT" dirty="0"/>
              <a:t>La valorizzazione dell’eccellenza</a:t>
            </a:r>
          </a:p>
          <a:p>
            <a:pPr marL="0" indent="0">
              <a:buNone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117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INGREDIENTI DEL LABORATORIO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3331" y="1956073"/>
            <a:ext cx="10500946" cy="40655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it-IT" b="1" i="1" dirty="0">
                <a:solidFill>
                  <a:schemeClr val="tx2"/>
                </a:solidFill>
              </a:rPr>
              <a:t>I DOCENTI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b="1" i="1" dirty="0" smtClean="0">
                <a:solidFill>
                  <a:schemeClr val="tx2"/>
                </a:solidFill>
              </a:rPr>
              <a:t>La </a:t>
            </a:r>
            <a:r>
              <a:rPr lang="it-IT" b="1" i="1" dirty="0">
                <a:solidFill>
                  <a:schemeClr val="tx2"/>
                </a:solidFill>
              </a:rPr>
              <a:t>comunità educativa come esperienza sociale di </a:t>
            </a:r>
            <a:r>
              <a:rPr lang="it-IT" b="1" i="1" dirty="0" smtClean="0">
                <a:solidFill>
                  <a:schemeClr val="tx2"/>
                </a:solidFill>
              </a:rPr>
              <a:t> COMUNITA</a:t>
            </a:r>
            <a:r>
              <a:rPr lang="it-IT" b="1" i="1" dirty="0">
                <a:solidFill>
                  <a:schemeClr val="tx2"/>
                </a:solidFill>
              </a:rPr>
              <a:t>’ DI </a:t>
            </a:r>
            <a:r>
              <a:rPr lang="it-IT" b="1" i="1" dirty="0" smtClean="0">
                <a:solidFill>
                  <a:schemeClr val="tx2"/>
                </a:solidFill>
              </a:rPr>
              <a:t>APPRENDIMENTO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b="1" i="1" dirty="0">
                <a:solidFill>
                  <a:schemeClr val="tx2"/>
                </a:solidFill>
              </a:rPr>
              <a:t>L’APPRENDIMENTO SIGNIFICATIVO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b="1" i="1" dirty="0" smtClean="0">
                <a:solidFill>
                  <a:schemeClr val="tx2"/>
                </a:solidFill>
              </a:rPr>
              <a:t>L’APPROCCIO METACOGNITIVO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b="1" i="1" dirty="0">
                <a:solidFill>
                  <a:schemeClr val="tx2"/>
                </a:solidFill>
              </a:rPr>
              <a:t>GLI STILI DI APPRENDIMENTO</a:t>
            </a:r>
          </a:p>
          <a:p>
            <a:pPr marL="0" indent="0">
              <a:buNone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55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3331" y="76200"/>
            <a:ext cx="10012251" cy="1096962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2.INGREDIENTI DEL LABORATORIO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3331" y="1956073"/>
            <a:ext cx="10500946" cy="40655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it-IT" b="1" i="1" dirty="0">
                <a:solidFill>
                  <a:schemeClr val="tx2"/>
                </a:solidFill>
              </a:rPr>
              <a:t>I DOCENTI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b="1" i="1" dirty="0" smtClean="0">
                <a:solidFill>
                  <a:schemeClr val="tx2"/>
                </a:solidFill>
              </a:rPr>
              <a:t>La </a:t>
            </a:r>
            <a:r>
              <a:rPr lang="it-IT" b="1" i="1" dirty="0">
                <a:solidFill>
                  <a:schemeClr val="tx2"/>
                </a:solidFill>
              </a:rPr>
              <a:t>comunità educativa come esperienza sociale di </a:t>
            </a:r>
            <a:r>
              <a:rPr lang="it-IT" b="1" i="1" dirty="0" smtClean="0">
                <a:solidFill>
                  <a:schemeClr val="tx2"/>
                </a:solidFill>
              </a:rPr>
              <a:t> COMUNITA</a:t>
            </a:r>
            <a:r>
              <a:rPr lang="it-IT" b="1" i="1" dirty="0">
                <a:solidFill>
                  <a:schemeClr val="tx2"/>
                </a:solidFill>
              </a:rPr>
              <a:t>’ DI </a:t>
            </a:r>
            <a:r>
              <a:rPr lang="it-IT" b="1" i="1" dirty="0" smtClean="0">
                <a:solidFill>
                  <a:schemeClr val="tx2"/>
                </a:solidFill>
              </a:rPr>
              <a:t>APPRENDIMENTO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b="1" i="1" dirty="0">
                <a:solidFill>
                  <a:schemeClr val="tx2"/>
                </a:solidFill>
              </a:rPr>
              <a:t>L’APPRENDIMENTO SIGNIFICATIVO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b="1" i="1" dirty="0" smtClean="0">
                <a:solidFill>
                  <a:schemeClr val="tx2"/>
                </a:solidFill>
              </a:rPr>
              <a:t>L’APPROCCIO METACOGNITIVO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b="1" i="1" dirty="0">
                <a:solidFill>
                  <a:schemeClr val="tx2"/>
                </a:solidFill>
              </a:rPr>
              <a:t>GLI STILI DI APPRENDIMENTO</a:t>
            </a:r>
          </a:p>
          <a:p>
            <a:pPr marL="0" indent="0">
              <a:buNone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05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3331" y="76200"/>
            <a:ext cx="10012251" cy="1096962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3.INTERDISCIPLINARIETA’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3331" y="1956073"/>
            <a:ext cx="10500946" cy="40655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it-IT" b="1" dirty="0" smtClean="0">
                <a:solidFill>
                  <a:schemeClr val="tx2"/>
                </a:solidFill>
              </a:rPr>
              <a:t>il modello organizzativo e didattico della scuola primaria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b="1" dirty="0" smtClean="0">
                <a:solidFill>
                  <a:schemeClr val="tx2"/>
                </a:solidFill>
              </a:rPr>
              <a:t>La co -progettazione per discipline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b="1" dirty="0" smtClean="0">
                <a:solidFill>
                  <a:schemeClr val="tx2"/>
                </a:solidFill>
              </a:rPr>
              <a:t>La progettazione comune per classi parallele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30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3331" y="76200"/>
            <a:ext cx="10012251" cy="1096962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4.COSA FARE:</a:t>
            </a:r>
            <a:b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AGGIORNARE IL DOCUMENTO PORTOLANO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3331" y="1956073"/>
            <a:ext cx="10500946" cy="40655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it-IT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 smtClean="0"/>
              <a:t>PARTIRE DALLA FINE analizzando i livelli di padronanza attesi ( Invalsi, Esami di Stato, certificazioni competenze, certificazioni linguistiche,…)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 smtClean="0"/>
              <a:t>ELABORARE un curricolo nazionale da declinare nei singoli contesti per promuovere ricerca e studio dei docenti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 smtClean="0"/>
              <a:t>un (anno, biennio, triennio) per creare </a:t>
            </a:r>
          </a:p>
          <a:p>
            <a:pPr marL="0" indent="0">
              <a:buNone/>
              <a:defRPr/>
            </a:pPr>
            <a:r>
              <a:rPr lang="it-IT" dirty="0"/>
              <a:t> </a:t>
            </a:r>
            <a:r>
              <a:rPr lang="it-IT" dirty="0" smtClean="0"/>
              <a:t>- PROGETTAZIONI VERTICALI DISCIPLINARI ( DIPARTIMENTI);</a:t>
            </a:r>
          </a:p>
          <a:p>
            <a:pPr marL="0" indent="0">
              <a:buNone/>
              <a:defRPr/>
            </a:pPr>
            <a:r>
              <a:rPr lang="it-IT" dirty="0"/>
              <a:t> </a:t>
            </a:r>
            <a:r>
              <a:rPr lang="it-IT" dirty="0" smtClean="0"/>
              <a:t>- PROGETTAZIONI INTEGRATE PER </a:t>
            </a:r>
            <a:r>
              <a:rPr lang="it-IT" b="1" dirty="0" smtClean="0"/>
              <a:t>UDA</a:t>
            </a:r>
            <a:r>
              <a:rPr lang="it-IT" dirty="0" smtClean="0"/>
              <a:t> PER CLASSE</a:t>
            </a:r>
          </a:p>
          <a:p>
            <a:pPr marL="0" indent="0">
              <a:buNone/>
              <a:defRPr/>
            </a:pPr>
            <a:r>
              <a:rPr lang="it-IT" dirty="0" smtClean="0"/>
              <a:t>4. adottare rubriche valutative e prove multidisciplinari coerenti</a:t>
            </a:r>
          </a:p>
        </p:txBody>
      </p:sp>
    </p:spTree>
    <p:extLst>
      <p:ext uri="{BB962C8B-B14F-4D97-AF65-F5344CB8AC3E}">
        <p14:creationId xmlns:p14="http://schemas.microsoft.com/office/powerpoint/2010/main" val="23431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3331" y="76200"/>
            <a:ext cx="10012251" cy="1096962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5.COME FARE:IPOTESI</a:t>
            </a:r>
            <a:b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3331" y="1956073"/>
            <a:ext cx="10500946" cy="40655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it-IT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 smtClean="0"/>
              <a:t>GRUPPI DI lavoro multidisciplinari ( biennio e triennio)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 smtClean="0"/>
              <a:t>Riunioni periodiche a distanza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 smtClean="0"/>
              <a:t>Repertori di materiali condivisi ( archivi digitali di UDA, prove</a:t>
            </a:r>
            <a:r>
              <a:rPr lang="it-IT" smtClean="0"/>
              <a:t>, rubriche,…)</a:t>
            </a:r>
            <a:endParaRPr lang="it-IT" dirty="0" smtClean="0"/>
          </a:p>
          <a:p>
            <a:pPr marL="0" indent="0">
              <a:buNone/>
              <a:defRPr/>
            </a:pPr>
            <a:r>
              <a:rPr lang="it-IT" dirty="0"/>
              <a:t> </a:t>
            </a:r>
            <a:r>
              <a:rPr lang="it-IT" dirty="0" smtClean="0"/>
              <a:t>4. Treccani come base o spunto di partenza per la progettazione</a:t>
            </a:r>
          </a:p>
        </p:txBody>
      </p:sp>
    </p:spTree>
    <p:extLst>
      <p:ext uri="{BB962C8B-B14F-4D97-AF65-F5344CB8AC3E}">
        <p14:creationId xmlns:p14="http://schemas.microsoft.com/office/powerpoint/2010/main" val="30790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 smtClean="0"/>
              <a:t>I</a:t>
            </a:r>
            <a:r>
              <a:rPr lang="it" dirty="0" smtClean="0"/>
              <a:t>l progetto 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 sz="3200" dirty="0" smtClean="0"/>
              <a:t>Il </a:t>
            </a:r>
            <a:r>
              <a:rPr lang="en-US" sz="3200" dirty="0" err="1" smtClean="0"/>
              <a:t>Documento</a:t>
            </a:r>
            <a:r>
              <a:rPr lang="en-US" sz="3200" dirty="0" smtClean="0"/>
              <a:t> </a:t>
            </a:r>
            <a:r>
              <a:rPr lang="en-US" sz="3200" dirty="0" err="1" smtClean="0"/>
              <a:t>Portolano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 smtClean="0"/>
              <a:t>Un Liceo per l’Europa – indice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9423" y="1600200"/>
            <a:ext cx="3842473" cy="4572000"/>
          </a:xfrm>
        </p:spPr>
        <p:txBody>
          <a:bodyPr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LINEE PEDAGOGICO-CULTURALI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 CARATTERISTICHE DEL LICEO </a:t>
            </a:r>
            <a:r>
              <a:rPr lang="it-IT" dirty="0" smtClean="0"/>
              <a:t>EUROPEO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GLI ATTORI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LA LEZIONE ED IL LABORATORIO CULTURALE </a:t>
            </a:r>
            <a:endParaRPr lang="it-IT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LO STUDIO GUIDATO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 ATTIVITÀ INTEGRATIVE DEL CURRICOLO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IL TERRITORIO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MATERIALI,TECNOLOGIE,AULE</a:t>
            </a:r>
          </a:p>
          <a:p>
            <a:endParaRPr lang="en-US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0408" y="1670537"/>
            <a:ext cx="6699514" cy="42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 smtClean="0"/>
              <a:t>Un Liceo per l’Europa – la Programmazione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9423" y="1600200"/>
            <a:ext cx="4607169" cy="4572000"/>
          </a:xfrm>
        </p:spPr>
        <p:txBody>
          <a:bodyPr rtlCol="0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PROGRAMMA E IL PROGETTO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PIANO DI </a:t>
            </a:r>
            <a:r>
              <a:rPr lang="it-IT" dirty="0" smtClean="0"/>
              <a:t>LAVORO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VERIFICA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VALUTAZIONE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L’ACCOGLIENZA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SITUAZIONE DI PARTENZA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IL RECUPERO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LE FINALITA’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 CONTENUTI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GLI OBIETTIVI </a:t>
            </a:r>
            <a:r>
              <a:rPr lang="it-IT" dirty="0" smtClean="0"/>
              <a:t>DELL'APPRENDIMENTO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 PREMESSE </a:t>
            </a:r>
            <a:r>
              <a:rPr lang="it-IT" dirty="0" smtClean="0"/>
              <a:t>D'AREA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PROGETTO FORMATIVO INTEGRATO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TRIENNIO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en-US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8138" y="1670537"/>
            <a:ext cx="6391783" cy="42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alt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LCE </a:t>
            </a:r>
            <a:r>
              <a:rPr lang="it-IT" alt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e…</a:t>
            </a:r>
            <a:r>
              <a:rPr lang="it-IT" altLang="it-IT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licealità</a:t>
            </a:r>
            <a:endParaRPr lang="it-IT" alt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egnaposto contenuto 1">
            <a:extLst/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algn="just"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Confronto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dialettico sincronico e diacronico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algn="just"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Quattro poli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Tradizione umanistica e linguistica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Sviluppo scientifico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Espressione artistica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Scienze sociali</a:t>
            </a:r>
          </a:p>
          <a:p>
            <a:pPr marL="91440" indent="-91440" algn="just">
              <a:defRPr/>
            </a:pPr>
            <a:r>
              <a:rPr lang="it-IT" b="1" dirty="0">
                <a:solidFill>
                  <a:srgbClr val="FF0000"/>
                </a:solidFill>
              </a:rPr>
              <a:t>Dimensione interdisciplinare</a:t>
            </a:r>
          </a:p>
        </p:txBody>
      </p:sp>
    </p:spTree>
    <p:extLst>
      <p:ext uri="{BB962C8B-B14F-4D97-AF65-F5344CB8AC3E}">
        <p14:creationId xmlns:p14="http://schemas.microsoft.com/office/powerpoint/2010/main" val="21273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alt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LCE </a:t>
            </a:r>
            <a:r>
              <a:rPr lang="it-IT" alt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e…</a:t>
            </a:r>
            <a:r>
              <a:rPr lang="it-IT" altLang="it-IT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licealità</a:t>
            </a:r>
            <a:r>
              <a:rPr lang="it-IT" alt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.Interdisciplinarietà</a:t>
            </a:r>
            <a:endParaRPr lang="it-IT" alt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egnaposto contenuto 1">
            <a:extLst/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685800" algn="just" eaLnBrk="0">
              <a:spcAft>
                <a:spcPts val="0"/>
              </a:spcAft>
            </a:pPr>
            <a:r>
              <a:rPr lang="it-IT" i="1" spc="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 sintesi l'asse portante del Liceo Europeo si sviluppa intorno a quattro </a:t>
            </a:r>
            <a:r>
              <a:rPr lang="it-IT" i="1" spc="1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poli: la </a:t>
            </a:r>
            <a:r>
              <a:rPr lang="it-IT" i="1" spc="15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tradizione umanistica e linguistica</a:t>
            </a:r>
            <a:r>
              <a:rPr lang="it-IT" i="1" spc="1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i="1" spc="15" dirty="0">
                <a:highlight>
                  <a:srgbClr val="FF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lo sviluppo scientifico, </a:t>
            </a:r>
            <a:r>
              <a:rPr lang="it-IT" i="1" spc="15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l'espressione </a:t>
            </a:r>
            <a:r>
              <a:rPr lang="it-IT" i="1" spc="35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artistica</a:t>
            </a:r>
            <a:r>
              <a:rPr lang="it-IT" i="1" spc="3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it-IT" i="1" spc="35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l'attenzione alle scienze sociali e alle loro interconnessioni</a:t>
            </a:r>
            <a:r>
              <a:rPr lang="it-IT" i="1" spc="3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it-IT" i="1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‑</a:t>
            </a:r>
            <a:endParaRPr lang="it-IT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685800" algn="just" eaLnBrk="0">
              <a:spcAft>
                <a:spcPts val="0"/>
              </a:spcAft>
            </a:pPr>
            <a:r>
              <a:rPr lang="it-IT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it-IT" i="1" spc="5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metodologia di apprendimento non può che essere interdisciplinare</a:t>
            </a:r>
            <a:r>
              <a:rPr lang="it-IT" i="1" spc="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i="1" spc="1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come impianto didattico coerente, se non unitario, non secondo una prospettiva </a:t>
            </a:r>
            <a:r>
              <a:rPr lang="it-IT" i="1" spc="-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astrattamente sistematica,</a:t>
            </a:r>
            <a:r>
              <a:rPr lang="it-IT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 "</a:t>
            </a:r>
            <a:r>
              <a:rPr lang="it-IT" i="1" spc="-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seguendo in una logica sistemica il progresso delle </a:t>
            </a:r>
            <a:r>
              <a:rPr lang="it-IT" i="1" spc="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consapevolezze operative che l'alunno via via acquisisce</a:t>
            </a:r>
            <a:r>
              <a:rPr lang="it-IT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". Ciò significa anche il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recupero della centralità dei documenti, dei testi, dei problemi concreti che hanno prodotto le teorie e l'approfondimento dei processi genetici.</a:t>
            </a:r>
          </a:p>
          <a:p>
            <a:pPr indent="731520" algn="just" eaLnBrk="0">
              <a:spcAft>
                <a:spcPts val="0"/>
              </a:spcAft>
            </a:pPr>
            <a:r>
              <a:rPr lang="it-IT" i="1" spc="2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L'interdisciplinarità, che non risponde a domande di unificazione del </a:t>
            </a:r>
            <a:r>
              <a:rPr lang="it-IT" i="1" spc="3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sapere e non è pertanto una nuova disciplina, è metodo di controllo critico, di </a:t>
            </a:r>
            <a:r>
              <a:rPr lang="it-IT" i="1" spc="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confronto e raccordo tra le discipline, secondo criteri di relatività di ciascuna e di </a:t>
            </a:r>
            <a:r>
              <a:rPr lang="it-IT" i="1" spc="2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arricchimento reciproco, motivi questi particolarmente stimolanti per i giovani </a:t>
            </a:r>
            <a:r>
              <a:rPr lang="it-IT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studenti.</a:t>
            </a:r>
            <a:endParaRPr lang="it-IT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it-I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altLang="it-IT" sz="2900" b="1" dirty="0" smtClean="0"/>
              <a:t>Intrinsecamente legato alla lezione ( </a:t>
            </a:r>
            <a:r>
              <a:rPr lang="it-IT" altLang="it-IT" sz="2900" b="1" dirty="0" smtClean="0">
                <a:solidFill>
                  <a:srgbClr val="FF0000"/>
                </a:solidFill>
              </a:rPr>
              <a:t>metodologia</a:t>
            </a:r>
            <a:r>
              <a:rPr lang="it-IT" altLang="it-IT" sz="2900" b="1" dirty="0" smtClean="0"/>
              <a:t>)</a:t>
            </a:r>
          </a:p>
          <a:p>
            <a:r>
              <a:rPr lang="it-IT" altLang="it-IT" sz="2900" b="1" dirty="0" smtClean="0"/>
              <a:t>Funzionale all’apprendimento (</a:t>
            </a:r>
            <a:r>
              <a:rPr lang="it-IT" altLang="it-IT" sz="2900" b="1" dirty="0" smtClean="0">
                <a:solidFill>
                  <a:srgbClr val="FF0000"/>
                </a:solidFill>
              </a:rPr>
              <a:t>studente</a:t>
            </a:r>
            <a:r>
              <a:rPr lang="it-IT" altLang="it-IT" sz="2900" b="1" dirty="0" smtClean="0"/>
              <a:t>)</a:t>
            </a:r>
          </a:p>
          <a:p>
            <a:endParaRPr lang="it-IT" altLang="it-IT" dirty="0" smtClean="0"/>
          </a:p>
          <a:p>
            <a:pPr marL="137160" marR="91440" indent="731520" algn="just" eaLnBrk="0">
              <a:spcBef>
                <a:spcPts val="1980"/>
              </a:spcBef>
              <a:spcAft>
                <a:spcPts val="0"/>
              </a:spcAft>
            </a:pPr>
            <a:r>
              <a:rPr lang="it-IT" sz="2900" i="1" spc="-1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Le due fasi sono intrinsecamente e logicamente integrate e costituiscono </a:t>
            </a:r>
            <a:r>
              <a:rPr lang="it-IT" sz="2900" i="1" spc="2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aspetti complementari di un unico processo finalizzato all'apprendimento</a:t>
            </a:r>
            <a:r>
              <a:rPr lang="it-IT" sz="2900" i="1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nel </a:t>
            </a:r>
            <a:r>
              <a:rPr lang="it-IT" sz="2900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laboratorio prevale l'attività dell'alunno </a:t>
            </a:r>
            <a:r>
              <a:rPr lang="it-IT" sz="29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</a:p>
          <a:p>
            <a:pPr marL="137160" marR="91440" indent="731520" algn="just" eaLnBrk="0">
              <a:spcBef>
                <a:spcPts val="1980"/>
              </a:spcBef>
              <a:spcAft>
                <a:spcPts val="0"/>
              </a:spcAft>
            </a:pPr>
            <a:r>
              <a:rPr lang="it-IT" sz="29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900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relazione al metodo della ricerca e della </a:t>
            </a:r>
            <a:r>
              <a:rPr lang="it-IT" sz="2900" i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soluzione del problema; nella "lezione" hanno maggior rilievo gli aspetti della </a:t>
            </a:r>
            <a:r>
              <a:rPr lang="it-IT" sz="29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sistemazione e della formalizzazione, affidati prevalentemente all'azione del docente.</a:t>
            </a:r>
            <a:endParaRPr lang="it-IT" sz="29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" marR="91440" indent="731520" algn="just" eaLnBrk="0">
              <a:spcAft>
                <a:spcPts val="0"/>
              </a:spcAft>
            </a:pPr>
            <a:r>
              <a:rPr lang="it-IT" sz="2900" i="1" spc="1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L'uno e l'altro momento sono comunque, sempre "lezione" e sempre </a:t>
            </a:r>
            <a:r>
              <a:rPr lang="it-IT" sz="2900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"laboratorio". Per tale motivo l'insegnante potrà eccezionalmente riorganizzare le ore </a:t>
            </a:r>
            <a:r>
              <a:rPr lang="it-IT" sz="2900" i="1" spc="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di insegnamento settimanali, trasferendo al laboratorio (o alla lezione) parte delle </a:t>
            </a:r>
            <a:r>
              <a:rPr lang="it-IT" sz="2900" i="1" spc="-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attività previste per la lezione (o per il laboratorio).</a:t>
            </a:r>
            <a:endParaRPr lang="it-IT" sz="29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" marR="91440" indent="731520" algn="just" eaLnBrk="0">
              <a:spcAft>
                <a:spcPts val="0"/>
              </a:spcAft>
            </a:pPr>
            <a:r>
              <a:rPr lang="it-IT" sz="2900" i="1" spc="5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Il </a:t>
            </a:r>
            <a:r>
              <a:rPr lang="it-IT" sz="2900" i="1" spc="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laboratorio va principalmente inteso come momento in cui l'alunno, </a:t>
            </a:r>
            <a:r>
              <a:rPr lang="it-IT" sz="2900" i="1" spc="1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guidato dal docente e, quando prevista, con la collaborazione dell'educatore o del </a:t>
            </a:r>
            <a:r>
              <a:rPr lang="it-IT" sz="2900" i="1" spc="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lettore di madre lingua europea, ripercorre l'itinerario tracciato nella lezione, verifica le soluzioni proposte dal docente attraverso idonee esperienze guidate, mette a frutto </a:t>
            </a:r>
            <a:r>
              <a:rPr lang="it-IT" sz="2900" i="1" spc="1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il supporto della documentazione, estende ed approfondisce le informazioni che gli </a:t>
            </a:r>
            <a:r>
              <a:rPr lang="it-IT" sz="2900" i="1" spc="-1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sino state offerte, sistema, riassume e dimostra il complesso delle acquisizioni nelle </a:t>
            </a:r>
            <a:r>
              <a:rPr lang="it-IT" sz="2900" i="1" spc="-15" dirty="0">
                <a:highlight>
                  <a:srgbClr val="FFFF00"/>
                </a:highlight>
                <a:latin typeface="Bookman Old Style" panose="02050604050505020204" pitchFamily="18" charset="0"/>
                <a:ea typeface="Times New Roman" panose="02020603050405020304" pitchFamily="18" charset="0"/>
                <a:cs typeface="Bookman Old Style" panose="02050604050505020204" pitchFamily="18" charset="0"/>
              </a:rPr>
              <a:t>performances </a:t>
            </a:r>
            <a:r>
              <a:rPr lang="it-IT" sz="2900" i="1" spc="-1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che gli sino richieste.</a:t>
            </a:r>
            <a:endParaRPr lang="it-IT" sz="29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altLang="it-IT" sz="2400" i="1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e…Laboratorio Culturale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20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b="1" dirty="0" smtClean="0"/>
              <a:t>COSA DICE IL TESTO DELLA SPERIMENTAZIONE</a:t>
            </a:r>
          </a:p>
        </p:txBody>
      </p:sp>
      <p:sp>
        <p:nvSpPr>
          <p:cNvPr id="17410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it-IT" altLang="it-IT" b="1" dirty="0" smtClean="0"/>
              <a:t>…nel laboratorio prevale l'attività dell'</a:t>
            </a:r>
            <a:r>
              <a:rPr lang="it-IT" altLang="it-IT" sz="2800" b="1" dirty="0" smtClean="0"/>
              <a:t>ALUNNO</a:t>
            </a:r>
            <a:r>
              <a:rPr lang="it-IT" altLang="it-IT" b="1" dirty="0" smtClean="0"/>
              <a:t> in relazione </a:t>
            </a:r>
            <a:r>
              <a:rPr lang="it-IT" altLang="it-IT" b="1" u="sng" dirty="0" smtClean="0"/>
              <a:t>al metodo della ricerca e della soluzione del problema;</a:t>
            </a:r>
          </a:p>
          <a:p>
            <a:pPr algn="just">
              <a:buFont typeface="Wingdings" pitchFamily="2" charset="2"/>
              <a:buChar char="§"/>
            </a:pPr>
            <a:endParaRPr lang="it-IT" altLang="it-IT" b="1" dirty="0" smtClean="0"/>
          </a:p>
          <a:p>
            <a:pPr algn="just">
              <a:buFont typeface="Wingdings" pitchFamily="2" charset="2"/>
              <a:buChar char="§"/>
            </a:pPr>
            <a:r>
              <a:rPr lang="it-IT" altLang="it-IT" b="1" dirty="0" smtClean="0"/>
              <a:t> …nella "lezione" hanno maggior rilievo gli aspetti della </a:t>
            </a:r>
            <a:r>
              <a:rPr lang="it-IT" altLang="it-IT" b="1" u="sng" dirty="0" smtClean="0"/>
              <a:t>sistemazione e della formalizzazione</a:t>
            </a:r>
            <a:r>
              <a:rPr lang="it-IT" altLang="it-IT" b="1" dirty="0" smtClean="0"/>
              <a:t>, affidati prevalentemente all'azione del docente.</a:t>
            </a:r>
            <a:endParaRPr lang="it-IT" altLang="it-IT" dirty="0" smtClean="0"/>
          </a:p>
          <a:p>
            <a:pPr algn="just"/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6041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e…Laboratorio Culturale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545123" y="1389185"/>
            <a:ext cx="11280531" cy="47830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i="1" dirty="0"/>
              <a:t>Le condizioni perché i due momenti siano strettamente interconnessi sono molteplici. Se ne ricordano alcune:</a:t>
            </a:r>
          </a:p>
          <a:p>
            <a:r>
              <a:rPr lang="it-IT" i="1" dirty="0" smtClean="0"/>
              <a:t>la </a:t>
            </a:r>
            <a:r>
              <a:rPr lang="it-IT" i="1" dirty="0"/>
              <a:t>dichiarazione preventiva da parte dell'insegnante degli obiettivi che il complesso delle azioni didattiche promosse intende perseguire;</a:t>
            </a:r>
          </a:p>
          <a:p>
            <a:r>
              <a:rPr lang="it-IT" i="1" dirty="0" smtClean="0"/>
              <a:t>l'utilizzazione</a:t>
            </a:r>
            <a:r>
              <a:rPr lang="it-IT" i="1" dirty="0"/>
              <a:t>, tanto nella "lezione" quanto nel "laboratorio" della stessa base testuale;</a:t>
            </a:r>
          </a:p>
          <a:p>
            <a:r>
              <a:rPr lang="it-IT" i="1" dirty="0" smtClean="0"/>
              <a:t>l </a:t>
            </a:r>
            <a:r>
              <a:rPr lang="it-IT" i="1" dirty="0"/>
              <a:t>coinvolgimento dell'alunno nella realizzazione di ciascun momento del percorso previsto per l'insegnamento/apprendimento;</a:t>
            </a:r>
          </a:p>
          <a:p>
            <a:r>
              <a:rPr lang="it-IT" i="1" dirty="0" smtClean="0"/>
              <a:t>la </a:t>
            </a:r>
            <a:r>
              <a:rPr lang="it-IT" i="1" dirty="0"/>
              <a:t>programmazione del contributo, che non potrà mai essere sovrapposizione, proveniente dall'educatore e dal lettore;</a:t>
            </a:r>
          </a:p>
          <a:p>
            <a:r>
              <a:rPr lang="it-IT" i="1" dirty="0" smtClean="0"/>
              <a:t>la </a:t>
            </a:r>
            <a:r>
              <a:rPr lang="it-IT" i="1" dirty="0"/>
              <a:t>disponibilità effettiva e preventiva dei materiali documentari, idonei agli scopi, che siano di facile ed immediata fruizione da parte degli alunni;</a:t>
            </a:r>
          </a:p>
          <a:p>
            <a:r>
              <a:rPr lang="it-IT" i="1" dirty="0" smtClean="0"/>
              <a:t>la </a:t>
            </a:r>
            <a:r>
              <a:rPr lang="it-IT" i="1" dirty="0"/>
              <a:t>congruità delle verifiche con le finalità e gli obiettivi dichiarati;</a:t>
            </a:r>
          </a:p>
          <a:p>
            <a:r>
              <a:rPr lang="it-IT" i="1" dirty="0" smtClean="0"/>
              <a:t>la </a:t>
            </a:r>
            <a:r>
              <a:rPr lang="it-IT" i="1" dirty="0"/>
              <a:t>disponibilità, da parte del docente e dell'educatore, a seguire l'alunno nei percorsi determinati dai suoi interessi, salvo, evidentemente, a ricondurli, a tempo opportuno, ai filoni previsti in sede di </a:t>
            </a:r>
            <a:r>
              <a:rPr lang="it-IT" i="1" dirty="0" smtClean="0"/>
              <a:t>programmazione;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dirty="0" smtClean="0"/>
              <a:t>l'assunzione </a:t>
            </a:r>
            <a:r>
              <a:rPr lang="it-IT" dirty="0"/>
              <a:t>del "testo", letterario, visivo, storico, geografico, giuridico e le esperienze di laboratorio per le discipline scientifiche, come base continua del processo di insegnamento/apprendimento e come riferimento costante delle esperienze formative.</a:t>
            </a:r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421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ocumentazione accade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51_TF03431380_TF03431380.potx" id="{F752DA82-D50A-4AE0-8DD8-25DD4AAFB5E8}" vid="{140E91C9-CCE7-4C34-B3F5-184A9FB2C478}"/>
    </a:ext>
  </a:extLst>
</a:theme>
</file>

<file path=ppt/theme/theme2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www.w3.org/XML/1998/namespace"/>
    <ds:schemaRef ds:uri="4873beb7-5857-4685-be1f-d57550cc96cc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accademica, schema con righe verticali e nastro (widescreen)</Template>
  <TotalTime>0</TotalTime>
  <Words>996</Words>
  <Application>Microsoft Office PowerPoint</Application>
  <PresentationFormat>Widescreen</PresentationFormat>
  <Paragraphs>112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Bookman Old Style</vt:lpstr>
      <vt:lpstr>Euphemia</vt:lpstr>
      <vt:lpstr>Plantagenet Cherokee</vt:lpstr>
      <vt:lpstr>Times New Roman</vt:lpstr>
      <vt:lpstr>Wingdings</vt:lpstr>
      <vt:lpstr>Documentazione accademica 16x9</vt:lpstr>
      <vt:lpstr>INCONTRO Lce 11 12 2023</vt:lpstr>
      <vt:lpstr>Il progetto </vt:lpstr>
      <vt:lpstr>Un Liceo per l’Europa – indice</vt:lpstr>
      <vt:lpstr>Un Liceo per l’Europa – la Programmazione</vt:lpstr>
      <vt:lpstr>LCE e…licealità</vt:lpstr>
      <vt:lpstr>LCE e…licealità .Interdisciplinarietà</vt:lpstr>
      <vt:lpstr>LCE e…Laboratorio Culturale</vt:lpstr>
      <vt:lpstr>COSA DICE IL TESTO DELLA SPERIMENTAZIONE</vt:lpstr>
      <vt:lpstr>LCE e…Laboratorio Culturale</vt:lpstr>
      <vt:lpstr>ASPETTI OPERATIVI</vt:lpstr>
      <vt:lpstr> 1. Laboratorio Culturale DOCENTI ED EDUCATORI </vt:lpstr>
      <vt:lpstr>DOCENTI ED EDUCATORI</vt:lpstr>
      <vt:lpstr>INGREDIENTI DEL LABORATORIO</vt:lpstr>
      <vt:lpstr>2.INGREDIENTI DEL LABORATORIO</vt:lpstr>
      <vt:lpstr>3.INTERDISCIPLINARIETA’</vt:lpstr>
      <vt:lpstr>4.COSA FARE: AGGIORNARE IL DOCUMENTO PORTOLANO</vt:lpstr>
      <vt:lpstr>5.COME FARE:IPOTESI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2023-04-10T14:21:11Z</dcterms:created>
  <dcterms:modified xsi:type="dcterms:W3CDTF">2023-12-13T12:03:37Z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