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6"/>
  </p:notesMasterIdLst>
  <p:sldIdLst>
    <p:sldId id="312" r:id="rId2"/>
    <p:sldId id="316" r:id="rId3"/>
    <p:sldId id="257" r:id="rId4"/>
    <p:sldId id="313" r:id="rId5"/>
    <p:sldId id="262" r:id="rId6"/>
    <p:sldId id="263" r:id="rId7"/>
    <p:sldId id="317" r:id="rId8"/>
    <p:sldId id="318" r:id="rId9"/>
    <p:sldId id="319" r:id="rId10"/>
    <p:sldId id="320" r:id="rId11"/>
    <p:sldId id="2147473318" r:id="rId12"/>
    <p:sldId id="321" r:id="rId13"/>
    <p:sldId id="2147473309" r:id="rId14"/>
    <p:sldId id="2147473319" r:id="rId15"/>
    <p:sldId id="2147473321" r:id="rId16"/>
    <p:sldId id="2147473310" r:id="rId17"/>
    <p:sldId id="2147473322" r:id="rId18"/>
    <p:sldId id="2147473323" r:id="rId19"/>
    <p:sldId id="2147473311" r:id="rId20"/>
    <p:sldId id="2147473324" r:id="rId21"/>
    <p:sldId id="2147473325" r:id="rId22"/>
    <p:sldId id="2147473312" r:id="rId23"/>
    <p:sldId id="2147473326" r:id="rId24"/>
    <p:sldId id="2147473313" r:id="rId25"/>
    <p:sldId id="2147473327" r:id="rId26"/>
    <p:sldId id="2147473328" r:id="rId27"/>
    <p:sldId id="2147473314" r:id="rId28"/>
    <p:sldId id="2147473315" r:id="rId29"/>
    <p:sldId id="2147473316" r:id="rId30"/>
    <p:sldId id="2147473317" r:id="rId31"/>
    <p:sldId id="2147473329" r:id="rId32"/>
    <p:sldId id="2147473330" r:id="rId33"/>
    <p:sldId id="2147473331" r:id="rId34"/>
    <p:sldId id="2147473332" r:id="rId35"/>
    <p:sldId id="2147473333" r:id="rId36"/>
    <p:sldId id="2147473334" r:id="rId37"/>
    <p:sldId id="2147473335" r:id="rId38"/>
    <p:sldId id="2147473336" r:id="rId39"/>
    <p:sldId id="2147473337" r:id="rId40"/>
    <p:sldId id="296" r:id="rId41"/>
    <p:sldId id="2147473338" r:id="rId42"/>
    <p:sldId id="2147473339" r:id="rId43"/>
    <p:sldId id="2147473340" r:id="rId44"/>
    <p:sldId id="2147473341" r:id="rId45"/>
    <p:sldId id="2147473342" r:id="rId46"/>
    <p:sldId id="2147473343" r:id="rId47"/>
    <p:sldId id="2147473344" r:id="rId48"/>
    <p:sldId id="2147473345" r:id="rId49"/>
    <p:sldId id="2147473346" r:id="rId50"/>
    <p:sldId id="2147473347" r:id="rId51"/>
    <p:sldId id="2147473348" r:id="rId52"/>
    <p:sldId id="2147473349" r:id="rId53"/>
    <p:sldId id="2147473350" r:id="rId54"/>
    <p:sldId id="311" r:id="rId55"/>
  </p:sldIdLst>
  <p:sldSz cx="12192000" cy="6858000"/>
  <p:notesSz cx="6858000" cy="9144000"/>
  <p:custDataLst>
    <p:tags r:id="rId57"/>
  </p:custData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B183"/>
    <a:srgbClr val="404040"/>
    <a:srgbClr val="ED7D31"/>
    <a:srgbClr val="C00000"/>
    <a:srgbClr val="FFC000"/>
    <a:srgbClr val="FF0000"/>
    <a:srgbClr val="C55A1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8" d="100"/>
          <a:sy n="68" d="100"/>
        </p:scale>
        <p:origin x="96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gs" Target="tags/tag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9F7829-4CE0-43D5-881C-30B709C4F78D}" type="datetimeFigureOut">
              <a:rPr lang="it-IT" smtClean="0"/>
              <a:t>13/12/2024</a:t>
            </a:fld>
            <a:endParaRPr lang="it-I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0D108C-9529-4BAB-BA6F-0E6693F8CF3B}" type="slidenum">
              <a:rPr lang="it-IT" smtClean="0"/>
              <a:t>‹N›</a:t>
            </a:fld>
            <a:endParaRPr lang="it-IT"/>
          </a:p>
        </p:txBody>
      </p:sp>
    </p:spTree>
    <p:extLst>
      <p:ext uri="{BB962C8B-B14F-4D97-AF65-F5344CB8AC3E}">
        <p14:creationId xmlns:p14="http://schemas.microsoft.com/office/powerpoint/2010/main" val="1357898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it-IT" sz="1200" b="0" i="0" u="none" strike="noStrike" cap="none" smtClean="0">
                <a:solidFill>
                  <a:schemeClr val="dk1"/>
                </a:solidFill>
                <a:latin typeface="Calibri"/>
                <a:ea typeface="Calibri"/>
                <a:cs typeface="Calibri"/>
                <a:sym typeface="Calibri"/>
              </a:rPr>
              <a:t>13</a:t>
            </a:fld>
            <a:endParaRPr lang="it-IT"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94442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it-IT" sz="1200" b="0" i="0" u="none" strike="noStrike" cap="none" smtClean="0">
                <a:solidFill>
                  <a:schemeClr val="dk1"/>
                </a:solidFill>
                <a:latin typeface="Calibri"/>
                <a:ea typeface="Calibri"/>
                <a:cs typeface="Calibri"/>
                <a:sym typeface="Calibri"/>
              </a:rPr>
              <a:t>16</a:t>
            </a:fld>
            <a:endParaRPr lang="it-IT"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89847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it-IT" sz="1200" b="0" i="0" u="none" strike="noStrike" cap="none" smtClean="0">
                <a:solidFill>
                  <a:schemeClr val="dk1"/>
                </a:solidFill>
                <a:latin typeface="Calibri"/>
                <a:ea typeface="Calibri"/>
                <a:cs typeface="Calibri"/>
                <a:sym typeface="Calibri"/>
              </a:rPr>
              <a:t>19</a:t>
            </a:fld>
            <a:endParaRPr lang="it-IT"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292646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it-IT" sz="1200" b="0" i="0" u="none" strike="noStrike" cap="none" smtClean="0">
                <a:solidFill>
                  <a:schemeClr val="dk1"/>
                </a:solidFill>
                <a:latin typeface="Calibri"/>
                <a:ea typeface="Calibri"/>
                <a:cs typeface="Calibri"/>
                <a:sym typeface="Calibri"/>
              </a:rPr>
              <a:t>22</a:t>
            </a:fld>
            <a:endParaRPr lang="it-IT"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502761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it-IT" sz="1200" b="0" i="0" u="none" strike="noStrike" cap="none" smtClean="0">
                <a:solidFill>
                  <a:schemeClr val="dk1"/>
                </a:solidFill>
                <a:latin typeface="Calibri"/>
                <a:ea typeface="Calibri"/>
                <a:cs typeface="Calibri"/>
                <a:sym typeface="Calibri"/>
              </a:rPr>
              <a:t>24</a:t>
            </a:fld>
            <a:endParaRPr lang="it-IT"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31614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it-IT" sz="1200" b="0" i="0" u="none" strike="noStrike" cap="none" smtClean="0">
                <a:solidFill>
                  <a:schemeClr val="dk1"/>
                </a:solidFill>
                <a:latin typeface="Calibri"/>
                <a:ea typeface="Calibri"/>
                <a:cs typeface="Calibri"/>
                <a:sym typeface="Calibri"/>
              </a:rPr>
              <a:t>27</a:t>
            </a:fld>
            <a:endParaRPr lang="it-IT"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630023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it-IT" sz="1200" b="0" i="0" u="none" strike="noStrike" cap="none" smtClean="0">
                <a:solidFill>
                  <a:schemeClr val="dk1"/>
                </a:solidFill>
                <a:latin typeface="Calibri"/>
                <a:ea typeface="Calibri"/>
                <a:cs typeface="Calibri"/>
                <a:sym typeface="Calibri"/>
              </a:rPr>
              <a:t>28</a:t>
            </a:fld>
            <a:endParaRPr lang="it-IT"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5769716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it-IT" sz="1200" b="0" i="0" u="none" strike="noStrike" cap="none" smtClean="0">
                <a:solidFill>
                  <a:schemeClr val="dk1"/>
                </a:solidFill>
                <a:latin typeface="Calibri"/>
                <a:ea typeface="Calibri"/>
                <a:cs typeface="Calibri"/>
                <a:sym typeface="Calibri"/>
              </a:rPr>
              <a:t>29</a:t>
            </a:fld>
            <a:endParaRPr lang="it-IT"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08466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it-IT" sz="1200" b="0" i="0" u="none" strike="noStrike" cap="none" smtClean="0">
                <a:solidFill>
                  <a:schemeClr val="dk1"/>
                </a:solidFill>
                <a:latin typeface="Calibri"/>
                <a:ea typeface="Calibri"/>
                <a:cs typeface="Calibri"/>
                <a:sym typeface="Calibri"/>
              </a:rPr>
              <a:t>30</a:t>
            </a:fld>
            <a:endParaRPr lang="it-IT"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627645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1D787C39-0EBC-4BFC-98EA-DC1174CFDC7A}" type="datetimeFigureOut">
              <a:rPr lang="it-IT" smtClean="0"/>
              <a:t>13/12/2024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D14A148-179B-41C8-9596-F864030A1B4D}" type="slidenum">
              <a:rPr lang="it-IT" smtClean="0"/>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p>
            <a:r>
              <a:rPr lang="it-IT"/>
              <a:t>Fare clic per modificare lo stile del titolo</a:t>
            </a:r>
          </a:p>
        </p:txBody>
      </p:sp>
      <p:sp>
        <p:nvSpPr>
          <p:cNvPr id="3" name="Segnaposto testo verticale 2"/>
          <p:cNvSpPr>
            <a:spLocks noGrp="1"/>
          </p:cNvSpPr>
          <p:nvPr>
            <p:ph type="body" orient="vert" idx="1" hasCustomPrompt="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1D787C39-0EBC-4BFC-98EA-DC1174CFDC7A}" type="datetimeFigureOut">
              <a:rPr lang="it-IT" smtClean="0"/>
              <a:t>13/12/2024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D14A148-179B-41C8-9596-F864030A1B4D}"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hasCustomPrompt="1"/>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hasCustomPrompt="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1D787C39-0EBC-4BFC-98EA-DC1174CFDC7A}" type="datetimeFigureOut">
              <a:rPr lang="it-IT" smtClean="0"/>
              <a:t>13/12/2024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D14A148-179B-41C8-9596-F864030A1B4D}" type="slidenum">
              <a:rPr lang="it-IT" smtClean="0"/>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787C39-0EBC-4BFC-98EA-DC1174CFDC7A}" type="datetimeFigureOut">
              <a:rPr lang="it-IT" smtClean="0"/>
              <a:t>13/12/2024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ED14A148-179B-41C8-9596-F864030A1B4D}" type="slidenum">
              <a:rPr lang="it-IT" smtClean="0"/>
              <a:t>‹N›</a:t>
            </a:fld>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Experience 5">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07335" y="2481867"/>
            <a:ext cx="3277767" cy="361124"/>
          </a:xfrm>
        </p:spPr>
        <p:txBody>
          <a:bodyPr anchor="t"/>
          <a:lstStyle>
            <a:lvl1pPr algn="ctr">
              <a:lnSpc>
                <a:spcPct val="110000"/>
              </a:lnSpc>
              <a:defRPr sz="2133" b="0" cap="none">
                <a:solidFill>
                  <a:schemeClr val="tx1"/>
                </a:solidFill>
              </a:defRPr>
            </a:lvl1pPr>
          </a:lstStyle>
          <a:p>
            <a:r>
              <a:rPr lang="en-US"/>
              <a:t>Click to edit master title</a:t>
            </a:r>
          </a:p>
        </p:txBody>
      </p:sp>
      <p:sp>
        <p:nvSpPr>
          <p:cNvPr id="3" name="Text Placeholder 2"/>
          <p:cNvSpPr>
            <a:spLocks noGrp="1"/>
          </p:cNvSpPr>
          <p:nvPr>
            <p:ph type="body" idx="1"/>
          </p:nvPr>
        </p:nvSpPr>
        <p:spPr>
          <a:xfrm>
            <a:off x="415927" y="4566211"/>
            <a:ext cx="3260008" cy="143629"/>
          </a:xfrm>
        </p:spPr>
        <p:txBody>
          <a:bodyPr anchor="t" anchorCtr="0"/>
          <a:lstStyle>
            <a:lvl1pPr marL="0" indent="0" algn="ctr">
              <a:buNone/>
              <a:defRPr sz="933" b="1" kern="0" cap="all" spc="0" baseline="0">
                <a:solidFill>
                  <a:schemeClr val="tx1"/>
                </a:solidFill>
                <a:latin typeface="+mn-lt"/>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Tree>
    <p:extLst>
      <p:ext uri="{BB962C8B-B14F-4D97-AF65-F5344CB8AC3E}">
        <p14:creationId xmlns:p14="http://schemas.microsoft.com/office/powerpoint/2010/main" val="706693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p>
            <a:r>
              <a:rPr lang="it-IT"/>
              <a:t>Fare clic per modificare lo stile del titolo</a:t>
            </a:r>
          </a:p>
        </p:txBody>
      </p:sp>
      <p:sp>
        <p:nvSpPr>
          <p:cNvPr id="3" name="Segnaposto contenuto 2"/>
          <p:cNvSpPr>
            <a:spLocks noGrp="1"/>
          </p:cNvSpPr>
          <p:nvPr>
            <p:ph idx="1" hasCustomPrompt="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1D787C39-0EBC-4BFC-98EA-DC1174CFDC7A}" type="datetimeFigureOut">
              <a:rPr lang="it-IT" smtClean="0"/>
              <a:t>13/12/2024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D14A148-179B-41C8-9596-F864030A1B4D}" type="slidenum">
              <a:rPr lang="it-IT" smtClean="0"/>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1D787C39-0EBC-4BFC-98EA-DC1174CFDC7A}" type="datetimeFigureOut">
              <a:rPr lang="it-IT" smtClean="0"/>
              <a:t>13/12/2024</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D14A148-179B-41C8-9596-F864030A1B4D}" type="slidenum">
              <a:rPr lang="it-IT" smtClean="0"/>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p>
            <a:r>
              <a:rPr lang="it-IT"/>
              <a:t>Fare clic per modificare lo stile del titolo</a:t>
            </a:r>
          </a:p>
        </p:txBody>
      </p:sp>
      <p:sp>
        <p:nvSpPr>
          <p:cNvPr id="3" name="Segnaposto contenuto 2"/>
          <p:cNvSpPr>
            <a:spLocks noGrp="1"/>
          </p:cNvSpPr>
          <p:nvPr>
            <p:ph sz="half" idx="1" hasCustomPrompt="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hasCustomPrompt="1"/>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1D787C39-0EBC-4BFC-98EA-DC1174CFDC7A}" type="datetimeFigureOut">
              <a:rPr lang="it-IT" smtClean="0"/>
              <a:t>13/12/2024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D14A148-179B-41C8-9596-F864030A1B4D}" type="slidenum">
              <a:rPr lang="it-IT" smtClean="0"/>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hasCustomPrompt="1"/>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hasCustomPrompt="1"/>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1D787C39-0EBC-4BFC-98EA-DC1174CFDC7A}" type="datetimeFigureOut">
              <a:rPr lang="it-IT" smtClean="0"/>
              <a:t>13/12/2024</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D14A148-179B-41C8-9596-F864030A1B4D}" type="slidenum">
              <a:rPr lang="it-IT" smtClean="0"/>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1D787C39-0EBC-4BFC-98EA-DC1174CFDC7A}" type="datetimeFigureOut">
              <a:rPr lang="it-IT" smtClean="0"/>
              <a:t>13/12/2024</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D14A148-179B-41C8-9596-F864030A1B4D}" type="slidenum">
              <a:rPr lang="it-IT" smtClean="0"/>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1D787C39-0EBC-4BFC-98EA-DC1174CFDC7A}" type="datetimeFigureOut">
              <a:rPr lang="it-IT" smtClean="0"/>
              <a:t>13/12/2024</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D14A148-179B-41C8-9596-F864030A1B4D}"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1D787C39-0EBC-4BFC-98EA-DC1174CFDC7A}" type="datetimeFigureOut">
              <a:rPr lang="it-IT" smtClean="0"/>
              <a:t>13/12/2024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D14A148-179B-41C8-9596-F864030A1B4D}" type="slidenum">
              <a:rPr lang="it-IT" smtClean="0"/>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1D787C39-0EBC-4BFC-98EA-DC1174CFDC7A}" type="datetimeFigureOut">
              <a:rPr lang="it-IT" smtClean="0"/>
              <a:t>13/12/2024</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D14A148-179B-41C8-9596-F864030A1B4D}" type="slidenum">
              <a:rPr lang="it-IT" smtClean="0"/>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87C39-0EBC-4BFC-98EA-DC1174CFDC7A}" type="datetimeFigureOut">
              <a:rPr lang="it-IT" smtClean="0"/>
              <a:t>13/12/2024</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14A148-179B-41C8-9596-F864030A1B4D}" type="slidenum">
              <a:rPr lang="it-IT" smtClean="0"/>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7.xml"/><Relationship Id="rId5" Type="http://schemas.openxmlformats.org/officeDocument/2006/relationships/image" Target="../media/image16.sv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1.xml"/><Relationship Id="rId7" Type="http://schemas.openxmlformats.org/officeDocument/2006/relationships/image" Target="../media/image19.jpeg"/><Relationship Id="rId2" Type="http://schemas.openxmlformats.org/officeDocument/2006/relationships/slideLayout" Target="../slideLayouts/slideLayout13.xml"/><Relationship Id="rId1" Type="http://schemas.openxmlformats.org/officeDocument/2006/relationships/tags" Target="../tags/tag2.xml"/><Relationship Id="rId6" Type="http://schemas.openxmlformats.org/officeDocument/2006/relationships/image" Target="../media/image18.jpeg"/><Relationship Id="rId5" Type="http://schemas.openxmlformats.org/officeDocument/2006/relationships/image" Target="../media/image17.emf"/><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2.xml"/><Relationship Id="rId7" Type="http://schemas.openxmlformats.org/officeDocument/2006/relationships/image" Target="../media/image19.jpeg"/><Relationship Id="rId2" Type="http://schemas.openxmlformats.org/officeDocument/2006/relationships/slideLayout" Target="../slideLayouts/slideLayout13.xml"/><Relationship Id="rId1" Type="http://schemas.openxmlformats.org/officeDocument/2006/relationships/tags" Target="../tags/tag3.xml"/><Relationship Id="rId6" Type="http://schemas.openxmlformats.org/officeDocument/2006/relationships/image" Target="../media/image18.jpeg"/><Relationship Id="rId5" Type="http://schemas.openxmlformats.org/officeDocument/2006/relationships/image" Target="../media/image17.emf"/><Relationship Id="rId4" Type="http://schemas.openxmlformats.org/officeDocument/2006/relationships/oleObject" Target="../embeddings/oleObject1.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3.xml"/><Relationship Id="rId7" Type="http://schemas.openxmlformats.org/officeDocument/2006/relationships/image" Target="../media/image19.jpeg"/><Relationship Id="rId2" Type="http://schemas.openxmlformats.org/officeDocument/2006/relationships/slideLayout" Target="../slideLayouts/slideLayout13.xml"/><Relationship Id="rId1" Type="http://schemas.openxmlformats.org/officeDocument/2006/relationships/tags" Target="../tags/tag4.xml"/><Relationship Id="rId6" Type="http://schemas.openxmlformats.org/officeDocument/2006/relationships/image" Target="../media/image18.jpeg"/><Relationship Id="rId5" Type="http://schemas.openxmlformats.org/officeDocument/2006/relationships/image" Target="../media/image17.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4.xml"/><Relationship Id="rId7" Type="http://schemas.openxmlformats.org/officeDocument/2006/relationships/image" Target="../media/image19.jpeg"/><Relationship Id="rId2" Type="http://schemas.openxmlformats.org/officeDocument/2006/relationships/slideLayout" Target="../slideLayouts/slideLayout13.xml"/><Relationship Id="rId1" Type="http://schemas.openxmlformats.org/officeDocument/2006/relationships/tags" Target="../tags/tag5.xml"/><Relationship Id="rId6" Type="http://schemas.openxmlformats.org/officeDocument/2006/relationships/image" Target="../media/image18.jpeg"/><Relationship Id="rId5" Type="http://schemas.openxmlformats.org/officeDocument/2006/relationships/image" Target="../media/image17.emf"/><Relationship Id="rId4" Type="http://schemas.openxmlformats.org/officeDocument/2006/relationships/oleObject" Target="../embeddings/oleObject1.bin"/></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5.xml"/><Relationship Id="rId7" Type="http://schemas.openxmlformats.org/officeDocument/2006/relationships/image" Target="../media/image19.jpeg"/><Relationship Id="rId2" Type="http://schemas.openxmlformats.org/officeDocument/2006/relationships/slideLayout" Target="../slideLayouts/slideLayout13.xml"/><Relationship Id="rId1" Type="http://schemas.openxmlformats.org/officeDocument/2006/relationships/tags" Target="../tags/tag6.xml"/><Relationship Id="rId6" Type="http://schemas.openxmlformats.org/officeDocument/2006/relationships/image" Target="../media/image18.jpeg"/><Relationship Id="rId5" Type="http://schemas.openxmlformats.org/officeDocument/2006/relationships/image" Target="../media/image17.emf"/><Relationship Id="rId4" Type="http://schemas.openxmlformats.org/officeDocument/2006/relationships/oleObject" Target="../embeddings/oleObject1.bin"/></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6.xml"/><Relationship Id="rId7" Type="http://schemas.openxmlformats.org/officeDocument/2006/relationships/image" Target="../media/image19.jpeg"/><Relationship Id="rId2" Type="http://schemas.openxmlformats.org/officeDocument/2006/relationships/slideLayout" Target="../slideLayouts/slideLayout13.xml"/><Relationship Id="rId1" Type="http://schemas.openxmlformats.org/officeDocument/2006/relationships/tags" Target="../tags/tag7.xml"/><Relationship Id="rId6" Type="http://schemas.openxmlformats.org/officeDocument/2006/relationships/image" Target="../media/image18.jpeg"/><Relationship Id="rId5" Type="http://schemas.openxmlformats.org/officeDocument/2006/relationships/image" Target="../media/image17.emf"/><Relationship Id="rId4" Type="http://schemas.openxmlformats.org/officeDocument/2006/relationships/oleObject" Target="../embeddings/oleObject1.bin"/></Relationships>
</file>

<file path=ppt/slides/_rels/slide2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7.xml"/><Relationship Id="rId7" Type="http://schemas.openxmlformats.org/officeDocument/2006/relationships/image" Target="../media/image19.jpeg"/><Relationship Id="rId2" Type="http://schemas.openxmlformats.org/officeDocument/2006/relationships/slideLayout" Target="../slideLayouts/slideLayout13.xml"/><Relationship Id="rId1" Type="http://schemas.openxmlformats.org/officeDocument/2006/relationships/tags" Target="../tags/tag8.xml"/><Relationship Id="rId6" Type="http://schemas.openxmlformats.org/officeDocument/2006/relationships/image" Target="../media/image18.jpeg"/><Relationship Id="rId5" Type="http://schemas.openxmlformats.org/officeDocument/2006/relationships/image" Target="../media/image17.emf"/><Relationship Id="rId4" Type="http://schemas.openxmlformats.org/officeDocument/2006/relationships/oleObject" Target="../embeddings/oleObject1.bin"/></Relationships>
</file>

<file path=ppt/slides/_rels/slide2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8.xml"/><Relationship Id="rId7" Type="http://schemas.openxmlformats.org/officeDocument/2006/relationships/image" Target="../media/image19.jpeg"/><Relationship Id="rId2" Type="http://schemas.openxmlformats.org/officeDocument/2006/relationships/slideLayout" Target="../slideLayouts/slideLayout13.xml"/><Relationship Id="rId1" Type="http://schemas.openxmlformats.org/officeDocument/2006/relationships/tags" Target="../tags/tag9.xml"/><Relationship Id="rId6" Type="http://schemas.openxmlformats.org/officeDocument/2006/relationships/image" Target="../media/image18.jpeg"/><Relationship Id="rId5" Type="http://schemas.openxmlformats.org/officeDocument/2006/relationships/image" Target="../media/image17.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notesSlide" Target="../notesSlides/notesSlide9.xml"/><Relationship Id="rId7" Type="http://schemas.openxmlformats.org/officeDocument/2006/relationships/image" Target="../media/image19.jpeg"/><Relationship Id="rId2" Type="http://schemas.openxmlformats.org/officeDocument/2006/relationships/slideLayout" Target="../slideLayouts/slideLayout13.xml"/><Relationship Id="rId1" Type="http://schemas.openxmlformats.org/officeDocument/2006/relationships/tags" Target="../tags/tag10.xml"/><Relationship Id="rId6" Type="http://schemas.openxmlformats.org/officeDocument/2006/relationships/image" Target="../media/image18.jpeg"/><Relationship Id="rId5" Type="http://schemas.openxmlformats.org/officeDocument/2006/relationships/image" Target="../media/image17.emf"/><Relationship Id="rId4" Type="http://schemas.openxmlformats.org/officeDocument/2006/relationships/oleObject" Target="../embeddings/oleObject1.bin"/></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5.xml"/><Relationship Id="rId5" Type="http://schemas.openxmlformats.org/officeDocument/2006/relationships/image" Target="../media/image6.sv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EC0C5C7-CF9C-B8E3-B719-4E70BF59BBA0}"/>
              </a:ext>
            </a:extLst>
          </p:cNvPr>
          <p:cNvSpPr/>
          <p:nvPr/>
        </p:nvSpPr>
        <p:spPr>
          <a:xfrm>
            <a:off x="0" y="-1"/>
            <a:ext cx="8632556" cy="4408305"/>
          </a:xfrm>
          <a:prstGeom prst="rect">
            <a:avLst/>
          </a:prstGeom>
          <a:solidFill>
            <a:schemeClr val="tx1">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ctangle 2">
            <a:extLst>
              <a:ext uri="{FF2B5EF4-FFF2-40B4-BE49-F238E27FC236}">
                <a16:creationId xmlns:a16="http://schemas.microsoft.com/office/drawing/2014/main" id="{14164113-D211-C6C1-75CE-5E31E5D8D173}"/>
              </a:ext>
            </a:extLst>
          </p:cNvPr>
          <p:cNvSpPr/>
          <p:nvPr/>
        </p:nvSpPr>
        <p:spPr>
          <a:xfrm>
            <a:off x="0" y="4807244"/>
            <a:ext cx="8632556" cy="2050756"/>
          </a:xfrm>
          <a:prstGeom prst="rect">
            <a:avLst/>
          </a:prstGeom>
          <a:solidFill>
            <a:schemeClr val="tx1">
              <a:lumMod val="75000"/>
              <a:lumOff val="2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r"/>
            <a:r>
              <a:rPr lang="it-IT" dirty="0"/>
              <a:t>DSGA Dr.ssa Giovanna Mercurio</a:t>
            </a:r>
          </a:p>
        </p:txBody>
      </p:sp>
      <p:sp>
        <p:nvSpPr>
          <p:cNvPr id="4" name="Rectangle 3">
            <a:extLst>
              <a:ext uri="{FF2B5EF4-FFF2-40B4-BE49-F238E27FC236}">
                <a16:creationId xmlns:a16="http://schemas.microsoft.com/office/drawing/2014/main" id="{7071706E-D0F2-5513-37C9-B76BB2183981}"/>
              </a:ext>
            </a:extLst>
          </p:cNvPr>
          <p:cNvSpPr/>
          <p:nvPr/>
        </p:nvSpPr>
        <p:spPr>
          <a:xfrm>
            <a:off x="9027763" y="0"/>
            <a:ext cx="3164237" cy="6858000"/>
          </a:xfrm>
          <a:prstGeom prst="rect">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Google Shape;1714;p1">
            <a:extLst>
              <a:ext uri="{FF2B5EF4-FFF2-40B4-BE49-F238E27FC236}">
                <a16:creationId xmlns:a16="http://schemas.microsoft.com/office/drawing/2014/main" id="{28AEAF5F-5C23-D296-9B04-A123D6D2781E}"/>
              </a:ext>
            </a:extLst>
          </p:cNvPr>
          <p:cNvSpPr txBox="1">
            <a:spLocks/>
          </p:cNvSpPr>
          <p:nvPr/>
        </p:nvSpPr>
        <p:spPr>
          <a:xfrm>
            <a:off x="442912" y="1943933"/>
            <a:ext cx="8193088" cy="998376"/>
          </a:xfrm>
          <a:prstGeom prst="rect">
            <a:avLst/>
          </a:prstGeom>
          <a:noFill/>
          <a:ln>
            <a:noFill/>
          </a:ln>
        </p:spPr>
        <p:txBody>
          <a:bodyPr spcFirstLastPara="1" wrap="square" lIns="0" tIns="0" rIns="0" bIns="0" anchor="b" anchorCtr="0">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85000"/>
              </a:lnSpc>
              <a:spcBef>
                <a:spcPts val="0"/>
              </a:spcBef>
              <a:buClr>
                <a:schemeClr val="lt1"/>
              </a:buClr>
              <a:buSzPct val="100000"/>
              <a:buFont typeface="Georgia"/>
              <a:buNone/>
            </a:pPr>
            <a:r>
              <a:rPr lang="it-IT" sz="3200" b="1" dirty="0">
                <a:solidFill>
                  <a:schemeClr val="bg1"/>
                </a:solidFill>
                <a:latin typeface="Arial Nova Light" panose="020B0304020202020204" pitchFamily="34" charset="0"/>
                <a:ea typeface="Calibri" panose="020F0502020204030204" pitchFamily="34" charset="0"/>
                <a:cs typeface="Calibri" panose="020F0502020204030204" pitchFamily="34" charset="0"/>
                <a:sym typeface="Georgia"/>
              </a:rPr>
              <a:t>EVOLUZIONE NORMATIVA E  DISCIPLINA APPLICABILE </a:t>
            </a:r>
            <a:br>
              <a:rPr lang="it-IT" sz="3200" b="1" dirty="0">
                <a:solidFill>
                  <a:schemeClr val="bg1"/>
                </a:solidFill>
                <a:latin typeface="Arial Nova Light" panose="020B0304020202020204" pitchFamily="34" charset="0"/>
                <a:ea typeface="Calibri" panose="020F0502020204030204" pitchFamily="34" charset="0"/>
                <a:cs typeface="Calibri" panose="020F0502020204030204" pitchFamily="34" charset="0"/>
                <a:sym typeface="Georgia"/>
              </a:rPr>
            </a:br>
            <a:r>
              <a:rPr lang="it-IT" sz="3200" b="1" dirty="0">
                <a:solidFill>
                  <a:schemeClr val="bg1"/>
                </a:solidFill>
                <a:latin typeface="Arial Nova Light" panose="020B0304020202020204" pitchFamily="34" charset="0"/>
                <a:ea typeface="Calibri" panose="020F0502020204030204" pitchFamily="34" charset="0"/>
                <a:cs typeface="Calibri" panose="020F0502020204030204" pitchFamily="34" charset="0"/>
                <a:sym typeface="Georgia"/>
              </a:rPr>
              <a:t>AI CONVITTI NAZIONALI</a:t>
            </a:r>
            <a:endParaRPr lang="it-IT" sz="1800" i="1" dirty="0">
              <a:solidFill>
                <a:schemeClr val="bg1"/>
              </a:solidFill>
              <a:latin typeface="Arial Nova Light" panose="020B0304020202020204" pitchFamily="34" charset="0"/>
              <a:ea typeface="Calibri" panose="020F0502020204030204" pitchFamily="34" charset="0"/>
              <a:cs typeface="Calibri" panose="020F0502020204030204" pitchFamily="34" charset="0"/>
            </a:endParaRPr>
          </a:p>
        </p:txBody>
      </p:sp>
      <p:sp>
        <p:nvSpPr>
          <p:cNvPr id="8" name="Google Shape;1715;p1">
            <a:extLst>
              <a:ext uri="{FF2B5EF4-FFF2-40B4-BE49-F238E27FC236}">
                <a16:creationId xmlns:a16="http://schemas.microsoft.com/office/drawing/2014/main" id="{E30DFA5D-FAF6-AAAD-A28F-F1126DF8B835}"/>
              </a:ext>
            </a:extLst>
          </p:cNvPr>
          <p:cNvSpPr txBox="1">
            <a:spLocks/>
          </p:cNvSpPr>
          <p:nvPr/>
        </p:nvSpPr>
        <p:spPr>
          <a:xfrm>
            <a:off x="442912" y="3813945"/>
            <a:ext cx="4675187" cy="594360"/>
          </a:xfrm>
          <a:prstGeom prst="rect">
            <a:avLst/>
          </a:prstGeom>
          <a:noFill/>
          <a:ln>
            <a:noFill/>
          </a:ln>
        </p:spPr>
        <p:txBody>
          <a:bodyPr spcFirstLastPara="1" wrap="square" lIns="0" tIns="0" rIns="0" bIns="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Clr>
                <a:schemeClr val="lt1"/>
              </a:buClr>
              <a:buSzPts val="1600"/>
              <a:buFont typeface="Arial" panose="020B0604020202020204" pitchFamily="34" charset="0"/>
              <a:buNone/>
            </a:pPr>
            <a:r>
              <a:rPr lang="it-IT" sz="1600" i="1" dirty="0">
                <a:solidFill>
                  <a:schemeClr val="bg1"/>
                </a:solidFill>
                <a:latin typeface="Arial" panose="020B0604020202020204" pitchFamily="34" charset="0"/>
                <a:ea typeface="Calibri" panose="020F0502020204030204" pitchFamily="34" charset="0"/>
                <a:cs typeface="Arial" panose="020B0604020202020204" pitchFamily="34" charset="0"/>
                <a:sym typeface="Georgia"/>
              </a:rPr>
              <a:t>Assisi 19 ottobre 2024</a:t>
            </a:r>
          </a:p>
        </p:txBody>
      </p:sp>
    </p:spTree>
    <p:extLst>
      <p:ext uri="{BB962C8B-B14F-4D97-AF65-F5344CB8AC3E}">
        <p14:creationId xmlns:p14="http://schemas.microsoft.com/office/powerpoint/2010/main" val="39042228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8FE18711-05E8-0C17-2568-D6DEDA1EF746}"/>
              </a:ext>
            </a:extLst>
          </p:cNvPr>
          <p:cNvSpPr/>
          <p:nvPr/>
        </p:nvSpPr>
        <p:spPr>
          <a:xfrm>
            <a:off x="0" y="1497874"/>
            <a:ext cx="12192000" cy="4554583"/>
          </a:xfrm>
          <a:prstGeom prst="rect">
            <a:avLst/>
          </a:prstGeom>
          <a:solidFill>
            <a:schemeClr val="bg1">
              <a:lumMod val="95000"/>
            </a:schemeClr>
          </a:solidFill>
          <a:ln>
            <a:noFill/>
          </a:ln>
          <a:effectLst>
            <a:softEdge rad="63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2500">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44479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altLang="en-US" sz="2500" dirty="0">
                <a:solidFill>
                  <a:schemeClr val="bg1"/>
                </a:solidFill>
                <a:latin typeface="Arial" panose="020B0604020202020204" pitchFamily="34" charset="0"/>
                <a:cs typeface="Arial" panose="020B0604020202020204" pitchFamily="34" charset="0"/>
              </a:rPr>
              <a:t>Il Nuovo Convitto</a:t>
            </a:r>
          </a:p>
        </p:txBody>
      </p:sp>
      <p:grpSp>
        <p:nvGrpSpPr>
          <p:cNvPr id="42" name="Group 41">
            <a:extLst>
              <a:ext uri="{FF2B5EF4-FFF2-40B4-BE49-F238E27FC236}">
                <a16:creationId xmlns:a16="http://schemas.microsoft.com/office/drawing/2014/main" id="{A42604C8-EC30-569E-9B60-F5E78689D750}"/>
              </a:ext>
            </a:extLst>
          </p:cNvPr>
          <p:cNvGrpSpPr/>
          <p:nvPr/>
        </p:nvGrpSpPr>
        <p:grpSpPr>
          <a:xfrm>
            <a:off x="1269188" y="1665248"/>
            <a:ext cx="4972965" cy="4219834"/>
            <a:chOff x="645175" y="1658452"/>
            <a:chExt cx="4972965" cy="4219834"/>
          </a:xfrm>
        </p:grpSpPr>
        <p:sp>
          <p:nvSpPr>
            <p:cNvPr id="17" name="Rectangle 16">
              <a:extLst>
                <a:ext uri="{FF2B5EF4-FFF2-40B4-BE49-F238E27FC236}">
                  <a16:creationId xmlns:a16="http://schemas.microsoft.com/office/drawing/2014/main" id="{56203E9B-2A6D-FA0A-FB35-2A8E7D16DA21}"/>
                </a:ext>
              </a:extLst>
            </p:cNvPr>
            <p:cNvSpPr/>
            <p:nvPr/>
          </p:nvSpPr>
          <p:spPr>
            <a:xfrm>
              <a:off x="651657" y="2580373"/>
              <a:ext cx="4960001" cy="3297913"/>
            </a:xfrm>
            <a:prstGeom prst="rect">
              <a:avLst/>
            </a:prstGeom>
            <a:solidFill>
              <a:schemeClr val="bg1">
                <a:alpha val="50196"/>
              </a:schemeClr>
            </a:solidFill>
            <a:ln w="28575">
              <a:solidFill>
                <a:srgbClr val="F4B18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Arial"/>
              </a:endParaRPr>
            </a:p>
          </p:txBody>
        </p:sp>
        <p:sp>
          <p:nvSpPr>
            <p:cNvPr id="18" name="Rectangle: Top Corners Snipped 17">
              <a:extLst>
                <a:ext uri="{FF2B5EF4-FFF2-40B4-BE49-F238E27FC236}">
                  <a16:creationId xmlns:a16="http://schemas.microsoft.com/office/drawing/2014/main" id="{017D1C51-8710-050A-0F9A-F1170BE30EAD}"/>
                </a:ext>
              </a:extLst>
            </p:cNvPr>
            <p:cNvSpPr/>
            <p:nvPr/>
          </p:nvSpPr>
          <p:spPr>
            <a:xfrm>
              <a:off x="645961" y="1957564"/>
              <a:ext cx="4971393" cy="622807"/>
            </a:xfrm>
            <a:prstGeom prst="snip2SameRect">
              <a:avLst>
                <a:gd name="adj1" fmla="val 50000"/>
                <a:gd name="adj2" fmla="val 0"/>
              </a:avLst>
            </a:prstGeom>
            <a:solidFill>
              <a:schemeClr val="accent2">
                <a:lumMod val="60000"/>
                <a:lumOff val="40000"/>
              </a:schemeClr>
            </a:solidFill>
            <a:ln>
              <a:noFill/>
            </a:ln>
          </p:spPr>
          <p:style>
            <a:lnRef idx="0">
              <a:scrgbClr r="0" g="0" b="0"/>
            </a:lnRef>
            <a:fillRef idx="0">
              <a:scrgbClr r="0" g="0" b="0"/>
            </a:fillRef>
            <a:effectRef idx="0">
              <a:scrgbClr r="0" g="0" b="0"/>
            </a:effectRef>
            <a:fontRef idx="minor">
              <a:schemeClr val="lt1"/>
            </a:fontRef>
          </p:style>
          <p:txBody>
            <a:bodyPr tIns="180000"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1" i="1"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Arial"/>
                </a:rPr>
                <a:t>Il Nuovo Convitto</a:t>
              </a:r>
            </a:p>
          </p:txBody>
        </p:sp>
        <p:sp>
          <p:nvSpPr>
            <p:cNvPr id="21" name="Rectangle 20">
              <a:extLst>
                <a:ext uri="{FF2B5EF4-FFF2-40B4-BE49-F238E27FC236}">
                  <a16:creationId xmlns:a16="http://schemas.microsoft.com/office/drawing/2014/main" id="{1E348E39-339A-238D-9CD6-5176EE1D0091}"/>
                </a:ext>
              </a:extLst>
            </p:cNvPr>
            <p:cNvSpPr/>
            <p:nvPr/>
          </p:nvSpPr>
          <p:spPr>
            <a:xfrm>
              <a:off x="645175" y="2682747"/>
              <a:ext cx="4972965" cy="3108543"/>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“Il Nuovo Convitto è un luogo privilegiato di formazione e crescita umana autentica delle convittrici e dei convittori, maggiorenni e minorenni, tramite la convivenza, entro un progetto condiviso. Un luogo dotato di anima dove il convittore – attraverso la sperimentazione, l’esperienza dell’incontro e l’alleanza tra giovani, famiglie, scuola e territorio – si riconosce come persona definita dalle relazioni. In questa dimensione, ciascuno (discente, personale ATA, docente ed educativo) accolto come attore di un’alleanza, disegna lo spazio in cui si favorisce l’accadimento di una crescita autenticamente umana. In questo contesto non è solo dall’omogeneità che si impara, ma anche nella tensione in cui le differenze sono viste come un ingrediente fondamentale della crescita umana”. </a:t>
              </a:r>
            </a:p>
          </p:txBody>
        </p:sp>
        <p:sp>
          <p:nvSpPr>
            <p:cNvPr id="24" name="Rectangle 23">
              <a:extLst>
                <a:ext uri="{FF2B5EF4-FFF2-40B4-BE49-F238E27FC236}">
                  <a16:creationId xmlns:a16="http://schemas.microsoft.com/office/drawing/2014/main" id="{E30D0AE0-9B16-F99D-0370-EC20F62F640F}"/>
                </a:ext>
              </a:extLst>
            </p:cNvPr>
            <p:cNvSpPr/>
            <p:nvPr/>
          </p:nvSpPr>
          <p:spPr bwMode="ltGray">
            <a:xfrm>
              <a:off x="2874708" y="1658452"/>
              <a:ext cx="513899" cy="513899"/>
            </a:xfrm>
            <a:prstGeom prst="rect">
              <a:avLst/>
            </a:prstGeom>
            <a:solidFill>
              <a:schemeClr val="accent2">
                <a:lumMod val="60000"/>
                <a:lumOff val="40000"/>
              </a:schemeClr>
            </a:solidFill>
            <a:ln w="12700">
              <a:solidFill>
                <a:schemeClr val="bg1"/>
              </a:solid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0" i="0" u="none" strike="noStrike" kern="0" cap="none" spc="0" normalizeH="0" baseline="0" noProof="0" dirty="0" err="1">
                <a:ln>
                  <a:noFill/>
                </a:ln>
                <a:solidFill>
                  <a:srgbClr val="FFFFFF"/>
                </a:solidFill>
                <a:effectLst/>
                <a:uLnTx/>
                <a:uFillTx/>
                <a:latin typeface="Arial" panose="020B0604020202020204" pitchFamily="34" charset="0"/>
                <a:cs typeface="Arial" panose="020B0604020202020204" pitchFamily="34" charset="0"/>
                <a:sym typeface="Arial"/>
              </a:endParaRPr>
            </a:p>
          </p:txBody>
        </p:sp>
        <p:pic>
          <p:nvPicPr>
            <p:cNvPr id="37" name="Graphic 36" descr="Badge New outline">
              <a:extLst>
                <a:ext uri="{FF2B5EF4-FFF2-40B4-BE49-F238E27FC236}">
                  <a16:creationId xmlns:a16="http://schemas.microsoft.com/office/drawing/2014/main" id="{09020313-64EE-04F0-719C-5AEE3B968C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51657" y="1723240"/>
              <a:ext cx="360000" cy="360000"/>
            </a:xfrm>
            <a:prstGeom prst="rect">
              <a:avLst/>
            </a:prstGeom>
          </p:spPr>
        </p:pic>
      </p:grpSp>
      <p:grpSp>
        <p:nvGrpSpPr>
          <p:cNvPr id="41" name="Group 40">
            <a:extLst>
              <a:ext uri="{FF2B5EF4-FFF2-40B4-BE49-F238E27FC236}">
                <a16:creationId xmlns:a16="http://schemas.microsoft.com/office/drawing/2014/main" id="{FB388D43-B4C0-1579-4501-5A744C4B3EA8}"/>
              </a:ext>
            </a:extLst>
          </p:cNvPr>
          <p:cNvGrpSpPr/>
          <p:nvPr/>
        </p:nvGrpSpPr>
        <p:grpSpPr>
          <a:xfrm>
            <a:off x="7511341" y="1669077"/>
            <a:ext cx="3411472" cy="4212177"/>
            <a:chOff x="7354554" y="1666109"/>
            <a:chExt cx="3411472" cy="4212177"/>
          </a:xfrm>
        </p:grpSpPr>
        <p:sp>
          <p:nvSpPr>
            <p:cNvPr id="8" name="Rectangle: Top Corners Snipped 7">
              <a:extLst>
                <a:ext uri="{FF2B5EF4-FFF2-40B4-BE49-F238E27FC236}">
                  <a16:creationId xmlns:a16="http://schemas.microsoft.com/office/drawing/2014/main" id="{5DD48BBD-682A-F080-4958-CCB5EFC595EB}"/>
                </a:ext>
              </a:extLst>
            </p:cNvPr>
            <p:cNvSpPr/>
            <p:nvPr/>
          </p:nvSpPr>
          <p:spPr>
            <a:xfrm>
              <a:off x="7354554" y="1957564"/>
              <a:ext cx="3411472" cy="622807"/>
            </a:xfrm>
            <a:prstGeom prst="snip2SameRect">
              <a:avLst>
                <a:gd name="adj1" fmla="val 50000"/>
                <a:gd name="adj2" fmla="val 0"/>
              </a:avLst>
            </a:prstGeom>
            <a:solidFill>
              <a:schemeClr val="accent2">
                <a:lumMod val="75000"/>
              </a:schemeClr>
            </a:solidFill>
            <a:ln>
              <a:noFill/>
            </a:ln>
          </p:spPr>
          <p:style>
            <a:lnRef idx="0">
              <a:scrgbClr r="0" g="0" b="0"/>
            </a:lnRef>
            <a:fillRef idx="0">
              <a:scrgbClr r="0" g="0" b="0"/>
            </a:fillRef>
            <a:effectRef idx="0">
              <a:scrgbClr r="0" g="0" b="0"/>
            </a:effectRef>
            <a:fontRef idx="minor">
              <a:schemeClr val="lt1"/>
            </a:fontRef>
          </p:style>
          <p:txBody>
            <a:bodyPr tIns="180000"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1" i="1"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Arial"/>
                </a:rPr>
                <a:t>Il cambiamento normativo </a:t>
              </a:r>
            </a:p>
          </p:txBody>
        </p:sp>
        <p:sp>
          <p:nvSpPr>
            <p:cNvPr id="9" name="Rectangle 8">
              <a:extLst>
                <a:ext uri="{FF2B5EF4-FFF2-40B4-BE49-F238E27FC236}">
                  <a16:creationId xmlns:a16="http://schemas.microsoft.com/office/drawing/2014/main" id="{EBFB507A-F94C-FC29-4670-955C261316EF}"/>
                </a:ext>
              </a:extLst>
            </p:cNvPr>
            <p:cNvSpPr/>
            <p:nvPr/>
          </p:nvSpPr>
          <p:spPr>
            <a:xfrm>
              <a:off x="7374263" y="2580374"/>
              <a:ext cx="3372054" cy="3297912"/>
            </a:xfrm>
            <a:prstGeom prst="rect">
              <a:avLst/>
            </a:prstGeom>
            <a:noFill/>
            <a:ln w="28575">
              <a:solidFill>
                <a:srgbClr val="C55A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FFFFFF"/>
                </a:solidFill>
                <a:effectLst/>
                <a:uLnTx/>
                <a:uFillTx/>
                <a:latin typeface="Arial" panose="020B0604020202020204" pitchFamily="34" charset="0"/>
                <a:cs typeface="Arial" panose="020B0604020202020204" pitchFamily="34" charset="0"/>
                <a:sym typeface="Arial"/>
              </a:endParaRPr>
            </a:p>
          </p:txBody>
        </p:sp>
        <p:sp>
          <p:nvSpPr>
            <p:cNvPr id="16" name="Rectangle 15">
              <a:extLst>
                <a:ext uri="{FF2B5EF4-FFF2-40B4-BE49-F238E27FC236}">
                  <a16:creationId xmlns:a16="http://schemas.microsoft.com/office/drawing/2014/main" id="{312C9B3B-2EE0-1ABE-9679-741292A7F65F}"/>
                </a:ext>
              </a:extLst>
            </p:cNvPr>
            <p:cNvSpPr/>
            <p:nvPr/>
          </p:nvSpPr>
          <p:spPr>
            <a:xfrm>
              <a:off x="7379173" y="2682747"/>
              <a:ext cx="3362234" cy="2462213"/>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it-IT"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L'attività educativa è volta alla promozione dei processi di crescita umana, civile e culturale, nonché di socializzazione degli allievi, i quali sono così sostenuti e guidati nella loro partecipazione ai vari momenti della vita comune nel convitto. La medesima attività è finalizzata anche all’organizzazione degli studi e del tempo libero, delle iniziative culturali, sportive e ricreative. </a:t>
              </a:r>
            </a:p>
          </p:txBody>
        </p:sp>
        <p:sp>
          <p:nvSpPr>
            <p:cNvPr id="27" name="Rectangle 26">
              <a:extLst>
                <a:ext uri="{FF2B5EF4-FFF2-40B4-BE49-F238E27FC236}">
                  <a16:creationId xmlns:a16="http://schemas.microsoft.com/office/drawing/2014/main" id="{53B41AE0-ECAC-0B61-AF0D-736EF60B3AF9}"/>
                </a:ext>
              </a:extLst>
            </p:cNvPr>
            <p:cNvSpPr/>
            <p:nvPr/>
          </p:nvSpPr>
          <p:spPr bwMode="ltGray">
            <a:xfrm>
              <a:off x="8803341" y="1666109"/>
              <a:ext cx="513899" cy="513899"/>
            </a:xfrm>
            <a:prstGeom prst="rect">
              <a:avLst/>
            </a:prstGeom>
            <a:solidFill>
              <a:schemeClr val="accent2">
                <a:lumMod val="75000"/>
              </a:schemeClr>
            </a:solidFill>
            <a:ln w="12700">
              <a:solidFill>
                <a:schemeClr val="bg1"/>
              </a:solid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200" b="0" i="0" u="none" strike="noStrike" kern="0" cap="none" spc="0" normalizeH="0" baseline="0" noProof="0" dirty="0" err="1">
                <a:ln>
                  <a:noFill/>
                </a:ln>
                <a:solidFill>
                  <a:srgbClr val="FFFFFF"/>
                </a:solidFill>
                <a:effectLst/>
                <a:uLnTx/>
                <a:uFillTx/>
                <a:latin typeface="Arial" panose="020B0604020202020204" pitchFamily="34" charset="0"/>
                <a:cs typeface="Arial" panose="020B0604020202020204" pitchFamily="34" charset="0"/>
                <a:sym typeface="Arial"/>
              </a:endParaRPr>
            </a:p>
          </p:txBody>
        </p:sp>
        <p:pic>
          <p:nvPicPr>
            <p:cNvPr id="39" name="Graphic 38" descr="Hockey Stick Curve Graph outline">
              <a:extLst>
                <a:ext uri="{FF2B5EF4-FFF2-40B4-BE49-F238E27FC236}">
                  <a16:creationId xmlns:a16="http://schemas.microsoft.com/office/drawing/2014/main" id="{AEEA2F61-56CA-3341-6845-5786852317A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850421" y="1703839"/>
              <a:ext cx="419738" cy="419738"/>
            </a:xfrm>
            <a:prstGeom prst="rect">
              <a:avLst/>
            </a:prstGeom>
          </p:spPr>
        </p:pic>
      </p:grpSp>
    </p:spTree>
    <p:extLst>
      <p:ext uri="{BB962C8B-B14F-4D97-AF65-F5344CB8AC3E}">
        <p14:creationId xmlns:p14="http://schemas.microsoft.com/office/powerpoint/2010/main" val="35232360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oogle Shape;1470;p4" descr="Students in hallway">
            <a:extLst>
              <a:ext uri="{FF2B5EF4-FFF2-40B4-BE49-F238E27FC236}">
                <a16:creationId xmlns:a16="http://schemas.microsoft.com/office/drawing/2014/main" id="{3D2C63A5-2BC6-B324-97A1-948603B475AE}"/>
              </a:ext>
            </a:extLst>
          </p:cNvPr>
          <p:cNvPicPr preferRelativeResize="0"/>
          <p:nvPr/>
        </p:nvPicPr>
        <p:blipFill>
          <a:blip r:embed="rId2" cstate="print">
            <a:extLst>
              <a:ext uri="{28A0092B-C50C-407E-A947-70E740481C1C}">
                <a14:useLocalDpi xmlns:a14="http://schemas.microsoft.com/office/drawing/2010/main" val="0"/>
              </a:ext>
            </a:extLst>
          </a:blip>
          <a:srcRect/>
          <a:stretch/>
        </p:blipFill>
        <p:spPr>
          <a:xfrm>
            <a:off x="-34836" y="0"/>
            <a:ext cx="12226836" cy="6858000"/>
          </a:xfrm>
          <a:prstGeom prst="rect">
            <a:avLst/>
          </a:prstGeom>
          <a:noFill/>
          <a:ln>
            <a:noFill/>
          </a:ln>
        </p:spPr>
      </p:pic>
      <p:sp>
        <p:nvSpPr>
          <p:cNvPr id="3" name="Google Shape;1472;p4">
            <a:extLst>
              <a:ext uri="{FF2B5EF4-FFF2-40B4-BE49-F238E27FC236}">
                <a16:creationId xmlns:a16="http://schemas.microsoft.com/office/drawing/2014/main" id="{034B2260-D7D8-3CDB-EDE7-076785256888}"/>
              </a:ext>
            </a:extLst>
          </p:cNvPr>
          <p:cNvSpPr/>
          <p:nvPr/>
        </p:nvSpPr>
        <p:spPr>
          <a:xfrm>
            <a:off x="-34836" y="2"/>
            <a:ext cx="4008900" cy="4659083"/>
          </a:xfrm>
          <a:prstGeom prst="rect">
            <a:avLst/>
          </a:prstGeom>
          <a:solidFill>
            <a:srgbClr val="464646"/>
          </a:solidFill>
          <a:ln>
            <a:noFill/>
          </a:ln>
        </p:spPr>
        <p:txBody>
          <a:bodyPr spcFirstLastPara="1" wrap="square" lIns="60500" tIns="60500" rIns="60500" bIns="605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1200" cap="none" spc="0" normalizeH="0" baseline="0" noProof="0">
              <a:ln>
                <a:noFill/>
              </a:ln>
              <a:solidFill>
                <a:srgbClr val="000000"/>
              </a:solidFill>
              <a:effectLst/>
              <a:uLnTx/>
              <a:uFillTx/>
              <a:latin typeface="+mj-lt"/>
              <a:ea typeface="Arial"/>
              <a:cs typeface="Arial"/>
              <a:sym typeface="Arial"/>
            </a:endParaRPr>
          </a:p>
        </p:txBody>
      </p:sp>
      <p:sp>
        <p:nvSpPr>
          <p:cNvPr id="4" name="Google Shape;1473;p4">
            <a:extLst>
              <a:ext uri="{FF2B5EF4-FFF2-40B4-BE49-F238E27FC236}">
                <a16:creationId xmlns:a16="http://schemas.microsoft.com/office/drawing/2014/main" id="{8CE6995D-BD9F-B01B-310E-533D4A817C70}"/>
              </a:ext>
            </a:extLst>
          </p:cNvPr>
          <p:cNvSpPr/>
          <p:nvPr/>
        </p:nvSpPr>
        <p:spPr>
          <a:xfrm>
            <a:off x="1128675" y="448350"/>
            <a:ext cx="2766900" cy="1695600"/>
          </a:xfrm>
          <a:prstGeom prst="rect">
            <a:avLst/>
          </a:prstGeom>
          <a:noFill/>
          <a:ln>
            <a:noFill/>
          </a:ln>
        </p:spPr>
        <p:txBody>
          <a:bodyPr spcFirstLastPara="1" wrap="square" lIns="60500" tIns="30250" rIns="60500" bIns="3025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2000"/>
              <a:buFont typeface="Arial"/>
              <a:buNone/>
              <a:tabLst/>
              <a:defRPr/>
            </a:pPr>
            <a:r>
              <a:rPr kumimoji="0" lang="it-IT" sz="3000" b="1" i="0" u="none" strike="noStrike" kern="0" cap="none" spc="0" normalizeH="0" baseline="0" noProof="0" dirty="0">
                <a:ln>
                  <a:noFill/>
                </a:ln>
                <a:solidFill>
                  <a:srgbClr val="FFFFFF"/>
                </a:solidFill>
                <a:effectLst/>
                <a:uLnTx/>
                <a:uFillTx/>
                <a:ea typeface="Arial"/>
                <a:cs typeface="Arial"/>
                <a:sym typeface="Arial"/>
              </a:rPr>
              <a:t>Normativa</a:t>
            </a:r>
            <a:endParaRPr kumimoji="0" lang="it-IT" sz="3000" b="1" i="1" u="none" strike="noStrike" kern="0" cap="none" spc="0" normalizeH="0" baseline="0" noProof="0" dirty="0">
              <a:ln>
                <a:noFill/>
              </a:ln>
              <a:solidFill>
                <a:srgbClr val="FFFFFF"/>
              </a:solidFill>
              <a:effectLst/>
              <a:uLnTx/>
              <a:uFillTx/>
              <a:ea typeface="Arial"/>
              <a:cs typeface="Arial"/>
              <a:sym typeface="Arial"/>
            </a:endParaRPr>
          </a:p>
        </p:txBody>
      </p:sp>
      <p:sp>
        <p:nvSpPr>
          <p:cNvPr id="5" name="Google Shape;1474;p4">
            <a:extLst>
              <a:ext uri="{FF2B5EF4-FFF2-40B4-BE49-F238E27FC236}">
                <a16:creationId xmlns:a16="http://schemas.microsoft.com/office/drawing/2014/main" id="{EC2FA571-8352-5B8B-8EED-E027E2E2715A}"/>
              </a:ext>
            </a:extLst>
          </p:cNvPr>
          <p:cNvSpPr txBox="1"/>
          <p:nvPr/>
        </p:nvSpPr>
        <p:spPr>
          <a:xfrm>
            <a:off x="589550" y="1976902"/>
            <a:ext cx="3962400" cy="2382600"/>
          </a:xfrm>
          <a:prstGeom prst="rect">
            <a:avLst/>
          </a:prstGeom>
          <a:noFill/>
          <a:ln>
            <a:noFill/>
          </a:ln>
        </p:spPr>
        <p:txBody>
          <a:bodyPr spcFirstLastPara="1" wrap="square" lIns="0" tIns="0" rIns="0" bIns="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9700"/>
              <a:buFont typeface="Arial"/>
              <a:buNone/>
              <a:tabLst/>
              <a:defRPr/>
            </a:pPr>
            <a:r>
              <a:rPr kumimoji="0" lang="it-IT" sz="17600" b="0" i="0" u="none" strike="noStrike" kern="1200" cap="none" spc="0" normalizeH="0" baseline="0" noProof="0" dirty="0">
                <a:ln>
                  <a:noFill/>
                </a:ln>
                <a:solidFill>
                  <a:srgbClr val="FFFFFF"/>
                </a:solidFill>
                <a:effectLst/>
                <a:uLnTx/>
                <a:uFillTx/>
                <a:ea typeface="Arial"/>
                <a:cs typeface="Arial"/>
                <a:sym typeface="Arial"/>
              </a:rPr>
              <a:t>3</a:t>
            </a:r>
            <a:endParaRPr kumimoji="0" sz="17600" b="0" i="0" u="none" strike="noStrike" kern="1200" cap="none" spc="0" normalizeH="0" baseline="0" noProof="0" dirty="0">
              <a:ln>
                <a:noFill/>
              </a:ln>
              <a:solidFill>
                <a:srgbClr val="FFFFFF"/>
              </a:solidFill>
              <a:effectLst/>
              <a:uLnTx/>
              <a:uFillTx/>
              <a:ea typeface="Arial"/>
              <a:cs typeface="Arial"/>
              <a:sym typeface="Arial"/>
            </a:endParaRPr>
          </a:p>
        </p:txBody>
      </p:sp>
      <p:cxnSp>
        <p:nvCxnSpPr>
          <p:cNvPr id="6" name="Google Shape;1475;p4">
            <a:extLst>
              <a:ext uri="{FF2B5EF4-FFF2-40B4-BE49-F238E27FC236}">
                <a16:creationId xmlns:a16="http://schemas.microsoft.com/office/drawing/2014/main" id="{C70F6C92-78CE-1D64-F4BE-DB036D11157E}"/>
              </a:ext>
            </a:extLst>
          </p:cNvPr>
          <p:cNvCxnSpPr/>
          <p:nvPr/>
        </p:nvCxnSpPr>
        <p:spPr>
          <a:xfrm>
            <a:off x="1043000" y="414817"/>
            <a:ext cx="0" cy="3891256"/>
          </a:xfrm>
          <a:prstGeom prst="straightConnector1">
            <a:avLst/>
          </a:prstGeom>
          <a:noFill/>
          <a:ln w="9525" cap="flat" cmpd="sng">
            <a:solidFill>
              <a:srgbClr val="FFFFFF"/>
            </a:solidFill>
            <a:prstDash val="solid"/>
            <a:round/>
            <a:headEnd type="none" w="sm" len="sm"/>
            <a:tailEnd type="none" w="sm" len="sm"/>
          </a:ln>
        </p:spPr>
      </p:cxnSp>
    </p:spTree>
    <p:extLst>
      <p:ext uri="{BB962C8B-B14F-4D97-AF65-F5344CB8AC3E}">
        <p14:creationId xmlns:p14="http://schemas.microsoft.com/office/powerpoint/2010/main" val="1827628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1"/>
            <a:ext cx="9035512" cy="34839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altLang="en-US" sz="2500" dirty="0">
                <a:solidFill>
                  <a:schemeClr val="bg1"/>
                </a:solidFill>
                <a:latin typeface="Arial" panose="020B0604020202020204" pitchFamily="34" charset="0"/>
                <a:cs typeface="Arial" panose="020B0604020202020204" pitchFamily="34" charset="0"/>
              </a:rPr>
              <a:t>LA NORMATIVA DI RIFERIMENTO</a:t>
            </a:r>
          </a:p>
        </p:txBody>
      </p:sp>
      <p:sp>
        <p:nvSpPr>
          <p:cNvPr id="2" name="Oval 1">
            <a:extLst>
              <a:ext uri="{FF2B5EF4-FFF2-40B4-BE49-F238E27FC236}">
                <a16:creationId xmlns:a16="http://schemas.microsoft.com/office/drawing/2014/main" id="{26A298E9-6219-23ED-307E-62449FFF5267}"/>
              </a:ext>
            </a:extLst>
          </p:cNvPr>
          <p:cNvSpPr/>
          <p:nvPr/>
        </p:nvSpPr>
        <p:spPr bwMode="ltGray">
          <a:xfrm>
            <a:off x="-994096" y="1050682"/>
            <a:ext cx="2000774" cy="5807317"/>
          </a:xfrm>
          <a:prstGeom prst="ellipse">
            <a:avLst/>
          </a:prstGeom>
          <a:solidFill>
            <a:schemeClr val="accent2">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bg1"/>
              </a:solidFill>
              <a:latin typeface="Georgia" pitchFamily="18" charset="0"/>
            </a:endParaRPr>
          </a:p>
        </p:txBody>
      </p:sp>
      <p:sp>
        <p:nvSpPr>
          <p:cNvPr id="3" name="TextBox 2">
            <a:extLst>
              <a:ext uri="{FF2B5EF4-FFF2-40B4-BE49-F238E27FC236}">
                <a16:creationId xmlns:a16="http://schemas.microsoft.com/office/drawing/2014/main" id="{A3D810DC-96D6-1DEC-17FB-6E865E6F6A6F}"/>
              </a:ext>
            </a:extLst>
          </p:cNvPr>
          <p:cNvSpPr txBox="1"/>
          <p:nvPr/>
        </p:nvSpPr>
        <p:spPr>
          <a:xfrm>
            <a:off x="529948" y="1092420"/>
            <a:ext cx="11509695" cy="276999"/>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Legge Casati n. 3725 del 13 novembre 1859 (Istituzione) </a:t>
            </a:r>
          </a:p>
        </p:txBody>
      </p:sp>
      <p:sp>
        <p:nvSpPr>
          <p:cNvPr id="22" name="Oval 21">
            <a:extLst>
              <a:ext uri="{FF2B5EF4-FFF2-40B4-BE49-F238E27FC236}">
                <a16:creationId xmlns:a16="http://schemas.microsoft.com/office/drawing/2014/main" id="{77F8E394-E0C1-D0EB-F725-E37915711046}"/>
              </a:ext>
            </a:extLst>
          </p:cNvPr>
          <p:cNvSpPr/>
          <p:nvPr/>
        </p:nvSpPr>
        <p:spPr bwMode="ltGray">
          <a:xfrm>
            <a:off x="241357" y="1104919"/>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1</a:t>
            </a:r>
          </a:p>
        </p:txBody>
      </p:sp>
      <p:sp>
        <p:nvSpPr>
          <p:cNvPr id="4" name="TextBox 3">
            <a:extLst>
              <a:ext uri="{FF2B5EF4-FFF2-40B4-BE49-F238E27FC236}">
                <a16:creationId xmlns:a16="http://schemas.microsoft.com/office/drawing/2014/main" id="{D0E07D4E-14FE-EB64-F3BB-2E2F255F9CEF}"/>
              </a:ext>
            </a:extLst>
          </p:cNvPr>
          <p:cNvSpPr txBox="1"/>
          <p:nvPr/>
        </p:nvSpPr>
        <p:spPr>
          <a:xfrm>
            <a:off x="743231" y="1441645"/>
            <a:ext cx="11253411" cy="276999"/>
          </a:xfrm>
          <a:prstGeom prst="rect">
            <a:avLst/>
          </a:prstGeom>
          <a:noFill/>
        </p:spPr>
        <p:txBody>
          <a:bodyPr wrap="square">
            <a:spAutoFit/>
          </a:bodyPr>
          <a:lstStyle/>
          <a:p>
            <a:r>
              <a:rPr lang="it-IT" sz="1200" dirty="0">
                <a:latin typeface="Arial" panose="020B0604020202020204" pitchFamily="34" charset="0"/>
                <a:cs typeface="Arial" panose="020B0604020202020204" pitchFamily="34" charset="0"/>
              </a:rPr>
              <a:t>Regio decreto 6 maggio 1923 n. 1054 (Riforma Gentile Ordinamento dei Convitti) </a:t>
            </a:r>
          </a:p>
        </p:txBody>
      </p:sp>
      <p:sp>
        <p:nvSpPr>
          <p:cNvPr id="23" name="Oval 22">
            <a:extLst>
              <a:ext uri="{FF2B5EF4-FFF2-40B4-BE49-F238E27FC236}">
                <a16:creationId xmlns:a16="http://schemas.microsoft.com/office/drawing/2014/main" id="{77F6BC7C-8891-F4D3-4B4A-D99CC49CC159}"/>
              </a:ext>
            </a:extLst>
          </p:cNvPr>
          <p:cNvSpPr/>
          <p:nvPr/>
        </p:nvSpPr>
        <p:spPr bwMode="ltGray">
          <a:xfrm>
            <a:off x="457996" y="1454144"/>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2</a:t>
            </a:r>
          </a:p>
        </p:txBody>
      </p:sp>
      <p:sp>
        <p:nvSpPr>
          <p:cNvPr id="5" name="TextBox 4">
            <a:extLst>
              <a:ext uri="{FF2B5EF4-FFF2-40B4-BE49-F238E27FC236}">
                <a16:creationId xmlns:a16="http://schemas.microsoft.com/office/drawing/2014/main" id="{064B5CF3-F3ED-0816-EFF8-A008CAE0A0AB}"/>
              </a:ext>
            </a:extLst>
          </p:cNvPr>
          <p:cNvSpPr txBox="1"/>
          <p:nvPr/>
        </p:nvSpPr>
        <p:spPr>
          <a:xfrm>
            <a:off x="851124" y="1790870"/>
            <a:ext cx="11058427" cy="276999"/>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Regio decreto 31 dicembre 1923 n. 3126 obbligo scolastico per ciechi e sordomuti Regi Convitti per sordi (scuole speciali) </a:t>
            </a:r>
          </a:p>
        </p:txBody>
      </p:sp>
      <p:sp>
        <p:nvSpPr>
          <p:cNvPr id="25" name="Oval 24">
            <a:extLst>
              <a:ext uri="{FF2B5EF4-FFF2-40B4-BE49-F238E27FC236}">
                <a16:creationId xmlns:a16="http://schemas.microsoft.com/office/drawing/2014/main" id="{82850D41-89B0-AFD2-0E24-52980E803633}"/>
              </a:ext>
            </a:extLst>
          </p:cNvPr>
          <p:cNvSpPr/>
          <p:nvPr/>
        </p:nvSpPr>
        <p:spPr bwMode="ltGray">
          <a:xfrm>
            <a:off x="602135" y="1803369"/>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3</a:t>
            </a:r>
          </a:p>
        </p:txBody>
      </p:sp>
      <p:sp>
        <p:nvSpPr>
          <p:cNvPr id="6" name="TextBox 5">
            <a:extLst>
              <a:ext uri="{FF2B5EF4-FFF2-40B4-BE49-F238E27FC236}">
                <a16:creationId xmlns:a16="http://schemas.microsoft.com/office/drawing/2014/main" id="{95FABCEA-B6F1-A2E9-C328-B6514AF214BB}"/>
              </a:ext>
            </a:extLst>
          </p:cNvPr>
          <p:cNvSpPr txBox="1"/>
          <p:nvPr/>
        </p:nvSpPr>
        <p:spPr>
          <a:xfrm>
            <a:off x="965609" y="2140095"/>
            <a:ext cx="10943490" cy="276999"/>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Regio decreto 1° settembre 1925 n. 2009 (Regolamento per i Convitti Nazionali) </a:t>
            </a:r>
          </a:p>
        </p:txBody>
      </p:sp>
      <p:sp>
        <p:nvSpPr>
          <p:cNvPr id="26" name="Oval 25">
            <a:extLst>
              <a:ext uri="{FF2B5EF4-FFF2-40B4-BE49-F238E27FC236}">
                <a16:creationId xmlns:a16="http://schemas.microsoft.com/office/drawing/2014/main" id="{268DC3EA-48C9-8200-1A93-A610633C6B45}"/>
              </a:ext>
            </a:extLst>
          </p:cNvPr>
          <p:cNvSpPr/>
          <p:nvPr/>
        </p:nvSpPr>
        <p:spPr bwMode="ltGray">
          <a:xfrm>
            <a:off x="682268" y="2152594"/>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4</a:t>
            </a:r>
          </a:p>
        </p:txBody>
      </p:sp>
      <p:sp>
        <p:nvSpPr>
          <p:cNvPr id="10" name="TextBox 9">
            <a:extLst>
              <a:ext uri="{FF2B5EF4-FFF2-40B4-BE49-F238E27FC236}">
                <a16:creationId xmlns:a16="http://schemas.microsoft.com/office/drawing/2014/main" id="{31BD5F33-9C65-7ECC-C3EE-1893D277B41C}"/>
              </a:ext>
            </a:extLst>
          </p:cNvPr>
          <p:cNvSpPr txBox="1"/>
          <p:nvPr/>
        </p:nvSpPr>
        <p:spPr>
          <a:xfrm>
            <a:off x="1070114" y="2489320"/>
            <a:ext cx="10882530" cy="276999"/>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Regio decreto 23 dicembre 1929 n . 2392 Istituzione degli educandati statali </a:t>
            </a:r>
          </a:p>
        </p:txBody>
      </p:sp>
      <p:sp>
        <p:nvSpPr>
          <p:cNvPr id="28" name="Oval 27">
            <a:extLst>
              <a:ext uri="{FF2B5EF4-FFF2-40B4-BE49-F238E27FC236}">
                <a16:creationId xmlns:a16="http://schemas.microsoft.com/office/drawing/2014/main" id="{EC3495DC-F5D4-AE53-2C72-0B1D3D7138CF}"/>
              </a:ext>
            </a:extLst>
          </p:cNvPr>
          <p:cNvSpPr/>
          <p:nvPr/>
        </p:nvSpPr>
        <p:spPr bwMode="ltGray">
          <a:xfrm>
            <a:off x="773989" y="2501819"/>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5</a:t>
            </a:r>
          </a:p>
        </p:txBody>
      </p:sp>
      <p:sp>
        <p:nvSpPr>
          <p:cNvPr id="11" name="TextBox 10">
            <a:extLst>
              <a:ext uri="{FF2B5EF4-FFF2-40B4-BE49-F238E27FC236}">
                <a16:creationId xmlns:a16="http://schemas.microsoft.com/office/drawing/2014/main" id="{03DCE21E-19A2-5B60-8F7A-8753FFE5E028}"/>
              </a:ext>
            </a:extLst>
          </p:cNvPr>
          <p:cNvSpPr txBox="1"/>
          <p:nvPr/>
        </p:nvSpPr>
        <p:spPr>
          <a:xfrm>
            <a:off x="1113488" y="2838545"/>
            <a:ext cx="10856747" cy="276999"/>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Regio decreto 30 aprile 1931 n° 854 (Approvazione del regolamento di contabilità per i Convitti Nazionali) </a:t>
            </a:r>
          </a:p>
        </p:txBody>
      </p:sp>
      <p:sp>
        <p:nvSpPr>
          <p:cNvPr id="29" name="Oval 28">
            <a:extLst>
              <a:ext uri="{FF2B5EF4-FFF2-40B4-BE49-F238E27FC236}">
                <a16:creationId xmlns:a16="http://schemas.microsoft.com/office/drawing/2014/main" id="{B138F85C-431D-826C-4EB9-64B2A71F88AF}"/>
              </a:ext>
            </a:extLst>
          </p:cNvPr>
          <p:cNvSpPr/>
          <p:nvPr/>
        </p:nvSpPr>
        <p:spPr bwMode="ltGray">
          <a:xfrm>
            <a:off x="826826" y="2851044"/>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6</a:t>
            </a:r>
          </a:p>
        </p:txBody>
      </p:sp>
      <p:sp>
        <p:nvSpPr>
          <p:cNvPr id="7" name="TextBox 6">
            <a:extLst>
              <a:ext uri="{FF2B5EF4-FFF2-40B4-BE49-F238E27FC236}">
                <a16:creationId xmlns:a16="http://schemas.microsoft.com/office/drawing/2014/main" id="{2708A16B-7F50-AC45-3045-A9C6FFCB8DB6}"/>
              </a:ext>
            </a:extLst>
          </p:cNvPr>
          <p:cNvSpPr txBox="1"/>
          <p:nvPr/>
        </p:nvSpPr>
        <p:spPr>
          <a:xfrm>
            <a:off x="1165913" y="3187770"/>
            <a:ext cx="10882530" cy="461665"/>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Regio decreto 1º ottobre 1931 n. 1312 (Approvazione delle norme modificative, integrative e interpretative del R.D. 23 dicembre 1929, n. 2392, concernente il riordinamento degli istituti pubblici di educazione femminile) </a:t>
            </a:r>
          </a:p>
        </p:txBody>
      </p:sp>
      <p:sp>
        <p:nvSpPr>
          <p:cNvPr id="30" name="Oval 29">
            <a:extLst>
              <a:ext uri="{FF2B5EF4-FFF2-40B4-BE49-F238E27FC236}">
                <a16:creationId xmlns:a16="http://schemas.microsoft.com/office/drawing/2014/main" id="{6A522ADC-8759-87FD-FE39-DBA1F9740123}"/>
              </a:ext>
            </a:extLst>
          </p:cNvPr>
          <p:cNvSpPr/>
          <p:nvPr/>
        </p:nvSpPr>
        <p:spPr bwMode="ltGray">
          <a:xfrm>
            <a:off x="871969" y="3292602"/>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7</a:t>
            </a:r>
          </a:p>
        </p:txBody>
      </p:sp>
      <p:sp>
        <p:nvSpPr>
          <p:cNvPr id="14" name="TextBox 13">
            <a:extLst>
              <a:ext uri="{FF2B5EF4-FFF2-40B4-BE49-F238E27FC236}">
                <a16:creationId xmlns:a16="http://schemas.microsoft.com/office/drawing/2014/main" id="{366F8E3C-AF54-B9F8-64E0-7E89EFB33D39}"/>
              </a:ext>
            </a:extLst>
          </p:cNvPr>
          <p:cNvSpPr txBox="1"/>
          <p:nvPr/>
        </p:nvSpPr>
        <p:spPr>
          <a:xfrm>
            <a:off x="1157208" y="3721661"/>
            <a:ext cx="10926524" cy="276999"/>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Legge 9 marzo 1967, n. 150 Ordinamento delle scuole interne dei Convitti nazionali </a:t>
            </a:r>
          </a:p>
        </p:txBody>
      </p:sp>
      <p:sp>
        <p:nvSpPr>
          <p:cNvPr id="31" name="Oval 30">
            <a:extLst>
              <a:ext uri="{FF2B5EF4-FFF2-40B4-BE49-F238E27FC236}">
                <a16:creationId xmlns:a16="http://schemas.microsoft.com/office/drawing/2014/main" id="{A9267161-8372-2F2F-6F0A-521B53A9C8A4}"/>
              </a:ext>
            </a:extLst>
          </p:cNvPr>
          <p:cNvSpPr/>
          <p:nvPr/>
        </p:nvSpPr>
        <p:spPr bwMode="ltGray">
          <a:xfrm>
            <a:off x="882197" y="3734160"/>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8</a:t>
            </a:r>
          </a:p>
        </p:txBody>
      </p:sp>
      <p:sp>
        <p:nvSpPr>
          <p:cNvPr id="15" name="TextBox 14">
            <a:extLst>
              <a:ext uri="{FF2B5EF4-FFF2-40B4-BE49-F238E27FC236}">
                <a16:creationId xmlns:a16="http://schemas.microsoft.com/office/drawing/2014/main" id="{B460475E-8F96-D01A-F839-7623494C7606}"/>
              </a:ext>
            </a:extLst>
          </p:cNvPr>
          <p:cNvSpPr txBox="1"/>
          <p:nvPr/>
        </p:nvSpPr>
        <p:spPr>
          <a:xfrm>
            <a:off x="1137310" y="4070886"/>
            <a:ext cx="11042217" cy="461665"/>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Legge n. 426 del 6 ottobre 1988 (razionalizzazione della distribuzione territoriale delle istituzioni educative; prescrive la “graduale soppressione» di quelle «che accolgano meno di 30 convittori e semiconvittori») </a:t>
            </a:r>
          </a:p>
        </p:txBody>
      </p:sp>
      <p:sp>
        <p:nvSpPr>
          <p:cNvPr id="32" name="Oval 31">
            <a:extLst>
              <a:ext uri="{FF2B5EF4-FFF2-40B4-BE49-F238E27FC236}">
                <a16:creationId xmlns:a16="http://schemas.microsoft.com/office/drawing/2014/main" id="{33861DFF-68C8-E7DE-309E-D4E8DBFD8E8C}"/>
              </a:ext>
            </a:extLst>
          </p:cNvPr>
          <p:cNvSpPr/>
          <p:nvPr/>
        </p:nvSpPr>
        <p:spPr bwMode="ltGray">
          <a:xfrm>
            <a:off x="879601" y="4175718"/>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9</a:t>
            </a:r>
          </a:p>
        </p:txBody>
      </p:sp>
      <p:sp>
        <p:nvSpPr>
          <p:cNvPr id="19" name="TextBox 18">
            <a:extLst>
              <a:ext uri="{FF2B5EF4-FFF2-40B4-BE49-F238E27FC236}">
                <a16:creationId xmlns:a16="http://schemas.microsoft.com/office/drawing/2014/main" id="{F2A1A925-14FE-38AC-664A-FE3A2C8C6ABF}"/>
              </a:ext>
            </a:extLst>
          </p:cNvPr>
          <p:cNvSpPr txBox="1"/>
          <p:nvPr/>
        </p:nvSpPr>
        <p:spPr>
          <a:xfrm>
            <a:off x="1120974" y="4604777"/>
            <a:ext cx="11253410" cy="276999"/>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Circolare Ministeriale 31 marzo 1989 n. 111 </a:t>
            </a:r>
          </a:p>
        </p:txBody>
      </p:sp>
      <p:sp>
        <p:nvSpPr>
          <p:cNvPr id="33" name="Oval 32">
            <a:extLst>
              <a:ext uri="{FF2B5EF4-FFF2-40B4-BE49-F238E27FC236}">
                <a16:creationId xmlns:a16="http://schemas.microsoft.com/office/drawing/2014/main" id="{BB61D5E7-6C3B-CFB4-8985-4DA1035C0112}"/>
              </a:ext>
            </a:extLst>
          </p:cNvPr>
          <p:cNvSpPr/>
          <p:nvPr/>
        </p:nvSpPr>
        <p:spPr bwMode="ltGray">
          <a:xfrm>
            <a:off x="852173" y="4617276"/>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900" b="1" dirty="0">
                <a:solidFill>
                  <a:schemeClr val="bg1"/>
                </a:solidFill>
                <a:latin typeface="Arial" panose="020B0604020202020204" pitchFamily="34" charset="0"/>
                <a:cs typeface="Arial" panose="020B0604020202020204" pitchFamily="34" charset="0"/>
              </a:rPr>
              <a:t>10</a:t>
            </a:r>
          </a:p>
        </p:txBody>
      </p:sp>
      <p:sp>
        <p:nvSpPr>
          <p:cNvPr id="20" name="TextBox 19">
            <a:extLst>
              <a:ext uri="{FF2B5EF4-FFF2-40B4-BE49-F238E27FC236}">
                <a16:creationId xmlns:a16="http://schemas.microsoft.com/office/drawing/2014/main" id="{BD65A1A4-5417-790F-1A57-AD7C23F7EF93}"/>
              </a:ext>
            </a:extLst>
          </p:cNvPr>
          <p:cNvSpPr txBox="1"/>
          <p:nvPr/>
        </p:nvSpPr>
        <p:spPr>
          <a:xfrm>
            <a:off x="1050527" y="4954002"/>
            <a:ext cx="11253410" cy="276999"/>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Capo VI ISTITUZIONI EDUCATIVE artt. 203 -204-205 del D. Lgs. 16.4.94 n. 297 </a:t>
            </a:r>
          </a:p>
        </p:txBody>
      </p:sp>
      <p:sp>
        <p:nvSpPr>
          <p:cNvPr id="34" name="Oval 33">
            <a:extLst>
              <a:ext uri="{FF2B5EF4-FFF2-40B4-BE49-F238E27FC236}">
                <a16:creationId xmlns:a16="http://schemas.microsoft.com/office/drawing/2014/main" id="{40D4712C-02B7-D1DD-40C9-91DFE7F84D5E}"/>
              </a:ext>
            </a:extLst>
          </p:cNvPr>
          <p:cNvSpPr/>
          <p:nvPr/>
        </p:nvSpPr>
        <p:spPr bwMode="ltGray">
          <a:xfrm>
            <a:off x="807204" y="4966501"/>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900" b="1" dirty="0">
                <a:solidFill>
                  <a:schemeClr val="bg1"/>
                </a:solidFill>
                <a:latin typeface="Arial" panose="020B0604020202020204" pitchFamily="34" charset="0"/>
                <a:cs typeface="Arial" panose="020B0604020202020204" pitchFamily="34" charset="0"/>
              </a:rPr>
              <a:t>11</a:t>
            </a:r>
          </a:p>
        </p:txBody>
      </p:sp>
      <p:sp>
        <p:nvSpPr>
          <p:cNvPr id="38" name="TextBox 37">
            <a:extLst>
              <a:ext uri="{FF2B5EF4-FFF2-40B4-BE49-F238E27FC236}">
                <a16:creationId xmlns:a16="http://schemas.microsoft.com/office/drawing/2014/main" id="{0028DE20-227F-7140-9626-F865669DA58E}"/>
              </a:ext>
            </a:extLst>
          </p:cNvPr>
          <p:cNvSpPr txBox="1"/>
          <p:nvPr/>
        </p:nvSpPr>
        <p:spPr>
          <a:xfrm>
            <a:off x="1024400" y="5303227"/>
            <a:ext cx="11253410" cy="276999"/>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Comma 642 dell’articolo 2 della legge 24 dicembre 2007 n. 244 (legge finanziaria 2008) </a:t>
            </a:r>
          </a:p>
        </p:txBody>
      </p:sp>
      <p:sp>
        <p:nvSpPr>
          <p:cNvPr id="46" name="Oval 45">
            <a:extLst>
              <a:ext uri="{FF2B5EF4-FFF2-40B4-BE49-F238E27FC236}">
                <a16:creationId xmlns:a16="http://schemas.microsoft.com/office/drawing/2014/main" id="{5A62871C-0B77-6B29-F3DB-DFF5865C33DA}"/>
              </a:ext>
            </a:extLst>
          </p:cNvPr>
          <p:cNvSpPr/>
          <p:nvPr/>
        </p:nvSpPr>
        <p:spPr bwMode="ltGray">
          <a:xfrm>
            <a:off x="755805" y="5315726"/>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900" b="1" dirty="0">
                <a:solidFill>
                  <a:schemeClr val="bg1"/>
                </a:solidFill>
                <a:latin typeface="Arial" panose="020B0604020202020204" pitchFamily="34" charset="0"/>
                <a:cs typeface="Arial" panose="020B0604020202020204" pitchFamily="34" charset="0"/>
              </a:rPr>
              <a:t>12</a:t>
            </a:r>
          </a:p>
        </p:txBody>
      </p:sp>
      <p:sp>
        <p:nvSpPr>
          <p:cNvPr id="43" name="TextBox 42">
            <a:extLst>
              <a:ext uri="{FF2B5EF4-FFF2-40B4-BE49-F238E27FC236}">
                <a16:creationId xmlns:a16="http://schemas.microsoft.com/office/drawing/2014/main" id="{62484A59-704F-5FAA-C5C2-CC9C1D69A4E6}"/>
              </a:ext>
            </a:extLst>
          </p:cNvPr>
          <p:cNvSpPr txBox="1"/>
          <p:nvPr/>
        </p:nvSpPr>
        <p:spPr>
          <a:xfrm>
            <a:off x="911188" y="5652452"/>
            <a:ext cx="11253410" cy="276999"/>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 bozza di regolamento autonomia Istituti educativi del 02/04/2001 e parere del Consiglio Nazionale della PI del 10 aprile 2001 </a:t>
            </a:r>
          </a:p>
        </p:txBody>
      </p:sp>
      <p:sp>
        <p:nvSpPr>
          <p:cNvPr id="47" name="Oval 46">
            <a:extLst>
              <a:ext uri="{FF2B5EF4-FFF2-40B4-BE49-F238E27FC236}">
                <a16:creationId xmlns:a16="http://schemas.microsoft.com/office/drawing/2014/main" id="{1D75585F-E34B-0C87-FFB4-4B323D2E340A}"/>
              </a:ext>
            </a:extLst>
          </p:cNvPr>
          <p:cNvSpPr/>
          <p:nvPr/>
        </p:nvSpPr>
        <p:spPr bwMode="ltGray">
          <a:xfrm>
            <a:off x="665450" y="5664951"/>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900" b="1" dirty="0">
                <a:solidFill>
                  <a:schemeClr val="bg1"/>
                </a:solidFill>
                <a:latin typeface="Arial" panose="020B0604020202020204" pitchFamily="34" charset="0"/>
                <a:cs typeface="Arial" panose="020B0604020202020204" pitchFamily="34" charset="0"/>
              </a:rPr>
              <a:t>13</a:t>
            </a:r>
          </a:p>
        </p:txBody>
      </p:sp>
      <p:sp>
        <p:nvSpPr>
          <p:cNvPr id="44" name="TextBox 43">
            <a:extLst>
              <a:ext uri="{FF2B5EF4-FFF2-40B4-BE49-F238E27FC236}">
                <a16:creationId xmlns:a16="http://schemas.microsoft.com/office/drawing/2014/main" id="{2BAFFB0C-C3FB-5B81-0B87-E322AE1383D8}"/>
              </a:ext>
            </a:extLst>
          </p:cNvPr>
          <p:cNvSpPr txBox="1"/>
          <p:nvPr/>
        </p:nvSpPr>
        <p:spPr>
          <a:xfrm>
            <a:off x="777788" y="6001677"/>
            <a:ext cx="11253410" cy="276999"/>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 art. 27 e 28 del D.I. 28 agosto 2018, n. 129</a:t>
            </a:r>
          </a:p>
        </p:txBody>
      </p:sp>
      <p:sp>
        <p:nvSpPr>
          <p:cNvPr id="48" name="Oval 47">
            <a:extLst>
              <a:ext uri="{FF2B5EF4-FFF2-40B4-BE49-F238E27FC236}">
                <a16:creationId xmlns:a16="http://schemas.microsoft.com/office/drawing/2014/main" id="{CAA487A8-A51D-3A31-73B2-8DF4F0E3F903}"/>
              </a:ext>
            </a:extLst>
          </p:cNvPr>
          <p:cNvSpPr/>
          <p:nvPr/>
        </p:nvSpPr>
        <p:spPr bwMode="ltGray">
          <a:xfrm>
            <a:off x="511140" y="6014176"/>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900" b="1" dirty="0">
                <a:solidFill>
                  <a:schemeClr val="bg1"/>
                </a:solidFill>
                <a:latin typeface="Arial" panose="020B0604020202020204" pitchFamily="34" charset="0"/>
                <a:cs typeface="Arial" panose="020B0604020202020204" pitchFamily="34" charset="0"/>
              </a:rPr>
              <a:t>14</a:t>
            </a:r>
          </a:p>
        </p:txBody>
      </p:sp>
      <p:sp>
        <p:nvSpPr>
          <p:cNvPr id="45" name="TextBox 44">
            <a:extLst>
              <a:ext uri="{FF2B5EF4-FFF2-40B4-BE49-F238E27FC236}">
                <a16:creationId xmlns:a16="http://schemas.microsoft.com/office/drawing/2014/main" id="{E1B09902-35EC-7872-9BD9-8F8B18167D4F}"/>
              </a:ext>
            </a:extLst>
          </p:cNvPr>
          <p:cNvSpPr txBox="1"/>
          <p:nvPr/>
        </p:nvSpPr>
        <p:spPr>
          <a:xfrm>
            <a:off x="641215" y="6350902"/>
            <a:ext cx="11253410" cy="276999"/>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 Parere del Consiglio di Stato in merito alla disciplina applicabile agli Educandati femminili e ai convitti nazionali affare 953 del 2019</a:t>
            </a:r>
          </a:p>
        </p:txBody>
      </p:sp>
      <p:sp>
        <p:nvSpPr>
          <p:cNvPr id="49" name="Oval 48">
            <a:extLst>
              <a:ext uri="{FF2B5EF4-FFF2-40B4-BE49-F238E27FC236}">
                <a16:creationId xmlns:a16="http://schemas.microsoft.com/office/drawing/2014/main" id="{C633B5D4-F7DC-1B12-E2B2-1D2F369F2F94}"/>
              </a:ext>
            </a:extLst>
          </p:cNvPr>
          <p:cNvSpPr/>
          <p:nvPr/>
        </p:nvSpPr>
        <p:spPr bwMode="ltGray">
          <a:xfrm>
            <a:off x="365356" y="6363401"/>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900" b="1" dirty="0">
                <a:solidFill>
                  <a:schemeClr val="bg1"/>
                </a:solidFill>
                <a:latin typeface="Arial" panose="020B0604020202020204" pitchFamily="34" charset="0"/>
                <a:cs typeface="Arial" panose="020B0604020202020204" pitchFamily="34" charset="0"/>
              </a:rPr>
              <a:t>15</a:t>
            </a:r>
          </a:p>
        </p:txBody>
      </p:sp>
    </p:spTree>
    <p:extLst>
      <p:ext uri="{BB962C8B-B14F-4D97-AF65-F5344CB8AC3E}">
        <p14:creationId xmlns:p14="http://schemas.microsoft.com/office/powerpoint/2010/main" val="2848153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9F69AF1-9DC5-F400-DB37-B72475F4E93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4" name="think-cell data - do not delete" hidden="1">
                        <a:extLst>
                          <a:ext uri="{FF2B5EF4-FFF2-40B4-BE49-F238E27FC236}">
                            <a16:creationId xmlns:a16="http://schemas.microsoft.com/office/drawing/2014/main" id="{29F69AF1-9DC5-F400-DB37-B72475F4E93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096536" y="-1807"/>
            <a:ext cx="8095464" cy="6858000"/>
          </a:xfrm>
          <a:prstGeom prst="rect">
            <a:avLst/>
          </a:prstGeom>
        </p:spPr>
      </p:pic>
      <p:sp>
        <p:nvSpPr>
          <p:cNvPr id="27" name="Rectangle 26" descr="Black 3D cube pattern"/>
          <p:cNvSpPr/>
          <p:nvPr/>
        </p:nvSpPr>
        <p:spPr>
          <a:xfrm>
            <a:off x="4096536" y="-1807"/>
            <a:ext cx="8095464" cy="685818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solidFill>
                <a:schemeClr val="tx1"/>
              </a:solidFill>
            </a:endParaRPr>
          </a:p>
        </p:txBody>
      </p:sp>
      <p:sp>
        <p:nvSpPr>
          <p:cNvPr id="28" name="Freeform 5"/>
          <p:cNvSpPr>
            <a:spLocks/>
          </p:cNvSpPr>
          <p:nvPr/>
        </p:nvSpPr>
        <p:spPr bwMode="auto">
          <a:xfrm rot="16200000">
            <a:off x="737556" y="3362805"/>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E1301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US" sz="2489"/>
          </a:p>
        </p:txBody>
      </p:sp>
      <p:sp>
        <p:nvSpPr>
          <p:cNvPr id="24" name="Title 5"/>
          <p:cNvSpPr>
            <a:spLocks noGrp="1"/>
          </p:cNvSpPr>
          <p:nvPr>
            <p:ph type="title"/>
          </p:nvPr>
        </p:nvSpPr>
        <p:spPr>
          <a:xfrm>
            <a:off x="357675" y="2770005"/>
            <a:ext cx="3377085" cy="2448876"/>
          </a:xfrm>
        </p:spPr>
        <p:txBody>
          <a:bodyPr vert="horz">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spcBef>
                <a:spcPts val="2400"/>
              </a:spcBef>
            </a:pPr>
            <a:br>
              <a:rPr lang="it-IT" sz="1850" b="1" kern="0" dirty="0">
                <a:latin typeface="Georgia"/>
                <a:ea typeface="+mn-ea"/>
                <a:cs typeface="Arial" charset="0"/>
              </a:rPr>
            </a:br>
            <a:r>
              <a:rPr lang="it-IT" sz="2000" b="1" kern="0" dirty="0">
                <a:solidFill>
                  <a:srgbClr val="E0301E"/>
                </a:solidFill>
                <a:ea typeface="+mn-ea"/>
              </a:rPr>
              <a:t>Norma cardine</a:t>
            </a:r>
            <a:br>
              <a:rPr lang="it-IT" sz="2000" b="1" kern="0" dirty="0">
                <a:solidFill>
                  <a:srgbClr val="E0301E"/>
                </a:solidFill>
                <a:ea typeface="+mn-ea"/>
              </a:rPr>
            </a:br>
            <a:br>
              <a:rPr lang="it-IT" sz="2000" dirty="0"/>
            </a:br>
            <a:br>
              <a:rPr lang="it-IT" sz="1850" dirty="0"/>
            </a:br>
            <a:br>
              <a:rPr lang="it-IT" sz="1850" dirty="0">
                <a:ea typeface="+mn-ea"/>
              </a:rPr>
            </a:br>
            <a:r>
              <a:rPr lang="it-IT" sz="2200" i="1" dirty="0">
                <a:latin typeface="+mn-lt"/>
                <a:ea typeface="+mn-ea"/>
                <a:cs typeface="+mn-cs"/>
              </a:rPr>
              <a:t>Capo VI - ISTITUZIONI EDUCATIVE </a:t>
            </a:r>
            <a:br>
              <a:rPr lang="it-IT" sz="1850" dirty="0">
                <a:latin typeface="Georgia" panose="02040502050405020303" pitchFamily="18" charset="0"/>
                <a:ea typeface="+mn-ea"/>
                <a:cs typeface="+mn-cs"/>
              </a:rPr>
            </a:br>
            <a:endParaRPr lang="it-IT" sz="1400" b="1" dirty="0">
              <a:solidFill>
                <a:srgbClr val="E0301E"/>
              </a:solidFill>
            </a:endParaRPr>
          </a:p>
        </p:txBody>
      </p:sp>
      <p:sp>
        <p:nvSpPr>
          <p:cNvPr id="38" name="Isosceles Triangle 37"/>
          <p:cNvSpPr/>
          <p:nvPr/>
        </p:nvSpPr>
        <p:spPr>
          <a:xfrm rot="5400000">
            <a:off x="4041227" y="3389462"/>
            <a:ext cx="231775" cy="133759"/>
          </a:xfrm>
          <a:prstGeom prst="triangle">
            <a:avLst>
              <a:gd name="adj" fmla="val 4726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p>
        </p:txBody>
      </p:sp>
      <p:cxnSp>
        <p:nvCxnSpPr>
          <p:cNvPr id="12" name="Straight Connector 11"/>
          <p:cNvCxnSpPr/>
          <p:nvPr/>
        </p:nvCxnSpPr>
        <p:spPr>
          <a:xfrm flipV="1">
            <a:off x="1154138" y="4043354"/>
            <a:ext cx="1776000"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19205" y="294571"/>
            <a:ext cx="3540519" cy="1769533"/>
            <a:chOff x="14403" y="220928"/>
            <a:chExt cx="2655389" cy="1327150"/>
          </a:xfrm>
        </p:grpSpPr>
        <p:pic>
          <p:nvPicPr>
            <p:cNvPr id="14" name="Picture 13"/>
            <p:cNvPicPr>
              <a:picLocks noChangeAspect="1"/>
            </p:cNvPicPr>
            <p:nvPr/>
          </p:nvPicPr>
          <p:blipFill rotWithShape="1">
            <a:blip r:embed="rId8"/>
            <a:srcRect l="2864" t="12590" b="11685"/>
            <a:stretch/>
          </p:blipFill>
          <p:spPr>
            <a:xfrm>
              <a:off x="14403" y="220928"/>
              <a:ext cx="2655389" cy="1327150"/>
            </a:xfrm>
            <a:prstGeom prst="rect">
              <a:avLst/>
            </a:prstGeom>
          </p:spPr>
        </p:pic>
        <p:sp>
          <p:nvSpPr>
            <p:cNvPr id="15" name="TextBox 14"/>
            <p:cNvSpPr txBox="1"/>
            <p:nvPr/>
          </p:nvSpPr>
          <p:spPr>
            <a:xfrm rot="450365">
              <a:off x="1023869" y="827451"/>
              <a:ext cx="1234399" cy="252701"/>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it-IT" sz="2133" b="1" i="1" dirty="0">
                  <a:latin typeface="+mj-lt"/>
                </a:rPr>
                <a:t>Normativa</a:t>
              </a:r>
            </a:p>
          </p:txBody>
        </p:sp>
      </p:grpSp>
      <p:sp>
        <p:nvSpPr>
          <p:cNvPr id="6" name="Right Answer">
            <a:extLst>
              <a:ext uri="{FF2B5EF4-FFF2-40B4-BE49-F238E27FC236}">
                <a16:creationId xmlns:a16="http://schemas.microsoft.com/office/drawing/2014/main" id="{23B40A7F-C9F1-FC55-8FFF-CD9154CD7B8E}"/>
              </a:ext>
            </a:extLst>
          </p:cNvPr>
          <p:cNvSpPr txBox="1">
            <a:spLocks noChangeAspect="1"/>
          </p:cNvSpPr>
          <p:nvPr/>
        </p:nvSpPr>
        <p:spPr>
          <a:xfrm>
            <a:off x="4918038" y="619284"/>
            <a:ext cx="6452461" cy="5616000"/>
          </a:xfrm>
          <a:custGeom>
            <a:avLst/>
            <a:gdLst>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5556 h 2331244"/>
              <a:gd name="connsiteX1" fmla="*/ 1089025 w 2357437"/>
              <a:gd name="connsiteY1" fmla="*/ 2382 h 2331244"/>
              <a:gd name="connsiteX2" fmla="*/ 1265237 w 2357437"/>
              <a:gd name="connsiteY2" fmla="*/ 0 h 2331244"/>
              <a:gd name="connsiteX3" fmla="*/ 2357437 w 2357437"/>
              <a:gd name="connsiteY3" fmla="*/ 5556 h 2331244"/>
              <a:gd name="connsiteX4" fmla="*/ 2357437 w 2357437"/>
              <a:gd name="connsiteY4" fmla="*/ 2331244 h 2331244"/>
              <a:gd name="connsiteX5" fmla="*/ 0 w 2357437"/>
              <a:gd name="connsiteY5" fmla="*/ 2331244 h 2331244"/>
              <a:gd name="connsiteX6" fmla="*/ 0 w 2357437"/>
              <a:gd name="connsiteY6" fmla="*/ 5556 h 2331244"/>
              <a:gd name="connsiteX0" fmla="*/ 0 w 2357437"/>
              <a:gd name="connsiteY0" fmla="*/ 5556 h 2331244"/>
              <a:gd name="connsiteX1" fmla="*/ 1089025 w 2357437"/>
              <a:gd name="connsiteY1" fmla="*/ 2382 h 2331244"/>
              <a:gd name="connsiteX2" fmla="*/ 1177131 w 2357437"/>
              <a:gd name="connsiteY2" fmla="*/ 0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0953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6668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0001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11919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4286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1893 w 2357437"/>
              <a:gd name="connsiteY2" fmla="*/ 102394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3174 h 2328862"/>
              <a:gd name="connsiteX1" fmla="*/ 1089025 w 2357437"/>
              <a:gd name="connsiteY1" fmla="*/ 0 h 2328862"/>
              <a:gd name="connsiteX2" fmla="*/ 1181893 w 2357437"/>
              <a:gd name="connsiteY2" fmla="*/ 100012 h 2328862"/>
              <a:gd name="connsiteX3" fmla="*/ 2357437 w 2357437"/>
              <a:gd name="connsiteY3" fmla="*/ 3174 h 2328862"/>
              <a:gd name="connsiteX4" fmla="*/ 2357437 w 2357437"/>
              <a:gd name="connsiteY4" fmla="*/ 2328862 h 2328862"/>
              <a:gd name="connsiteX5" fmla="*/ 0 w 2357437"/>
              <a:gd name="connsiteY5" fmla="*/ 2328862 h 2328862"/>
              <a:gd name="connsiteX6" fmla="*/ 0 w 2357437"/>
              <a:gd name="connsiteY6" fmla="*/ 3174 h 2328862"/>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0 w 2357437"/>
              <a:gd name="connsiteY4" fmla="*/ 2325688 h 2325688"/>
              <a:gd name="connsiteX5" fmla="*/ 0 w 2357437"/>
              <a:gd name="connsiteY5"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05232 w 2357437"/>
              <a:gd name="connsiteY4" fmla="*/ 2322675 h 2325688"/>
              <a:gd name="connsiteX5" fmla="*/ 0 w 2357437"/>
              <a:gd name="connsiteY5" fmla="*/ 2325688 h 2325688"/>
              <a:gd name="connsiteX6" fmla="*/ 0 w 2357437"/>
              <a:gd name="connsiteY6"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73850 w 2357437"/>
              <a:gd name="connsiteY4" fmla="*/ 2322675 h 2325688"/>
              <a:gd name="connsiteX5" fmla="*/ 1105232 w 2357437"/>
              <a:gd name="connsiteY5" fmla="*/ 2322675 h 2325688"/>
              <a:gd name="connsiteX6" fmla="*/ 0 w 2357437"/>
              <a:gd name="connsiteY6" fmla="*/ 2325688 h 2325688"/>
              <a:gd name="connsiteX7" fmla="*/ 0 w 2357437"/>
              <a:gd name="connsiteY7" fmla="*/ 0 h 2325688"/>
              <a:gd name="connsiteX0" fmla="*/ 0 w 2357437"/>
              <a:gd name="connsiteY0" fmla="*/ 0 h 2381429"/>
              <a:gd name="connsiteX1" fmla="*/ 2357437 w 2357437"/>
              <a:gd name="connsiteY1" fmla="*/ 0 h 2381429"/>
              <a:gd name="connsiteX2" fmla="*/ 2357437 w 2357437"/>
              <a:gd name="connsiteY2" fmla="*/ 2325688 h 2381429"/>
              <a:gd name="connsiteX3" fmla="*/ 1233891 w 2357437"/>
              <a:gd name="connsiteY3" fmla="*/ 2324182 h 2381429"/>
              <a:gd name="connsiteX4" fmla="*/ 1177281 w 2357437"/>
              <a:gd name="connsiteY4" fmla="*/ 2381429 h 2381429"/>
              <a:gd name="connsiteX5" fmla="*/ 1105232 w 2357437"/>
              <a:gd name="connsiteY5" fmla="*/ 2322675 h 2381429"/>
              <a:gd name="connsiteX6" fmla="*/ 0 w 2357437"/>
              <a:gd name="connsiteY6" fmla="*/ 2325688 h 2381429"/>
              <a:gd name="connsiteX7" fmla="*/ 0 w 2357437"/>
              <a:gd name="connsiteY7" fmla="*/ 0 h 2381429"/>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8997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2135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7437" h="2379923">
                <a:moveTo>
                  <a:pt x="0" y="0"/>
                </a:moveTo>
                <a:lnTo>
                  <a:pt x="2357437" y="0"/>
                </a:lnTo>
                <a:lnTo>
                  <a:pt x="2357437" y="2325688"/>
                </a:lnTo>
                <a:lnTo>
                  <a:pt x="1233891" y="2324182"/>
                </a:lnTo>
                <a:lnTo>
                  <a:pt x="1172135" y="2379923"/>
                </a:lnTo>
                <a:lnTo>
                  <a:pt x="1105232" y="2322675"/>
                </a:lnTo>
                <a:lnTo>
                  <a:pt x="0" y="2325688"/>
                </a:lnTo>
                <a:lnTo>
                  <a:pt x="0" y="0"/>
                </a:lnTo>
                <a:close/>
              </a:path>
            </a:pathLst>
          </a:custGeom>
          <a:noFill/>
          <a:ln w="6350">
            <a:solidFill>
              <a:schemeClr val="bg1"/>
            </a:solidFill>
          </a:ln>
        </p:spPr>
        <p:txBody>
          <a:bodyPr lIns="144000" tIns="479964" rIns="144000" bIns="479964"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228594" lvl="0" indent="-228594">
              <a:spcBef>
                <a:spcPts val="0"/>
              </a:spcBef>
              <a:spcAft>
                <a:spcPts val="800"/>
              </a:spcAft>
              <a:buFont typeface="Arial" panose="020B0604020202020204" pitchFamily="34" charset="0"/>
              <a:buChar char="•"/>
            </a:pPr>
            <a:endParaRPr lang="it-IT" sz="1333">
              <a:solidFill>
                <a:prstClr val="black"/>
              </a:solidFill>
              <a:sym typeface="Wingdings" panose="05000000000000000000" pitchFamily="2" charset="2"/>
            </a:endParaRPr>
          </a:p>
        </p:txBody>
      </p:sp>
      <p:cxnSp>
        <p:nvCxnSpPr>
          <p:cNvPr id="7" name="Straight Connector 6">
            <a:extLst>
              <a:ext uri="{FF2B5EF4-FFF2-40B4-BE49-F238E27FC236}">
                <a16:creationId xmlns:a16="http://schemas.microsoft.com/office/drawing/2014/main" id="{E38CF014-4B6A-11DB-B419-C222C2820013}"/>
              </a:ext>
            </a:extLst>
          </p:cNvPr>
          <p:cNvCxnSpPr/>
          <p:nvPr/>
        </p:nvCxnSpPr>
        <p:spPr>
          <a:xfrm>
            <a:off x="7611577" y="1316765"/>
            <a:ext cx="1159547"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63C2EA5-5F11-0CF1-1555-4962366D93D2}"/>
              </a:ext>
            </a:extLst>
          </p:cNvPr>
          <p:cNvSpPr txBox="1"/>
          <p:nvPr/>
        </p:nvSpPr>
        <p:spPr>
          <a:xfrm>
            <a:off x="6585730" y="836712"/>
            <a:ext cx="3610174" cy="287323"/>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it-IT" sz="1867" b="1" dirty="0">
                <a:solidFill>
                  <a:srgbClr val="FFFFFF"/>
                </a:solidFill>
                <a:latin typeface="+mj-lt"/>
              </a:rPr>
              <a:t>Art. 203. Convitti nazionali</a:t>
            </a:r>
          </a:p>
        </p:txBody>
      </p:sp>
      <p:sp>
        <p:nvSpPr>
          <p:cNvPr id="16" name="TextBox 15">
            <a:extLst>
              <a:ext uri="{FF2B5EF4-FFF2-40B4-BE49-F238E27FC236}">
                <a16:creationId xmlns:a16="http://schemas.microsoft.com/office/drawing/2014/main" id="{02E16678-2282-7A43-D283-8FC0C2FD881D}"/>
              </a:ext>
            </a:extLst>
          </p:cNvPr>
          <p:cNvSpPr txBox="1"/>
          <p:nvPr/>
        </p:nvSpPr>
        <p:spPr>
          <a:xfrm>
            <a:off x="5231904" y="1503754"/>
            <a:ext cx="5856651" cy="3754874"/>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indent="0" algn="just">
              <a:buNone/>
            </a:pPr>
            <a:r>
              <a:rPr lang="it-IT" sz="1400" dirty="0">
                <a:solidFill>
                  <a:schemeClr val="bg1"/>
                </a:solidFill>
                <a:latin typeface="Arial" panose="020B0604020202020204" pitchFamily="34" charset="0"/>
                <a:cs typeface="Arial" panose="020B0604020202020204" pitchFamily="34" charset="0"/>
              </a:rPr>
              <a:t>  I convitti nazionali hanno per fine di curare l'educazione e lo sviluppo intellettuale e fisico dei giovani che vi sono accolti</a:t>
            </a:r>
          </a:p>
          <a:p>
            <a:pPr marL="0" indent="0" algn="just">
              <a:buNone/>
            </a:pPr>
            <a:r>
              <a:rPr lang="it-IT" sz="1400" dirty="0">
                <a:solidFill>
                  <a:schemeClr val="bg1"/>
                </a:solidFill>
                <a:latin typeface="Arial" panose="020B0604020202020204" pitchFamily="34" charset="0"/>
                <a:cs typeface="Arial" panose="020B0604020202020204" pitchFamily="34" charset="0"/>
              </a:rPr>
              <a:t> hanno </a:t>
            </a:r>
            <a:r>
              <a:rPr lang="it-IT" sz="1400" b="1" dirty="0">
                <a:solidFill>
                  <a:schemeClr val="bg1"/>
                </a:solidFill>
                <a:latin typeface="Arial" panose="020B0604020202020204" pitchFamily="34" charset="0"/>
                <a:cs typeface="Arial" panose="020B0604020202020204" pitchFamily="34" charset="0"/>
              </a:rPr>
              <a:t>personalità giuridica pubblica e sono sottoposti alla tutela dei provveditori agli studi</a:t>
            </a:r>
            <a:r>
              <a:rPr lang="it-IT" sz="1400" dirty="0">
                <a:solidFill>
                  <a:schemeClr val="bg1"/>
                </a:solidFill>
                <a:latin typeface="Arial" panose="020B0604020202020204" pitchFamily="34" charset="0"/>
                <a:cs typeface="Arial" panose="020B0604020202020204" pitchFamily="34" charset="0"/>
              </a:rPr>
              <a:t>, cui sono inviati, per l'approvazione, gli atti e le deliberazioni dei consigli di amministrazione che sono indicati dal regolamento da emanarsi ai sensi dell'articolo 205</a:t>
            </a:r>
            <a:r>
              <a:rPr lang="it-IT" sz="1400" b="1" dirty="0">
                <a:solidFill>
                  <a:schemeClr val="bg1"/>
                </a:solidFill>
                <a:latin typeface="Arial" panose="020B0604020202020204" pitchFamily="34" charset="0"/>
                <a:cs typeface="Arial" panose="020B0604020202020204" pitchFamily="34" charset="0"/>
              </a:rPr>
              <a:t>.</a:t>
            </a:r>
          </a:p>
          <a:p>
            <a:pPr marL="0" indent="0" algn="just">
              <a:buNone/>
            </a:pPr>
            <a:r>
              <a:rPr lang="it-IT" sz="1400" dirty="0">
                <a:solidFill>
                  <a:schemeClr val="bg1"/>
                </a:solidFill>
                <a:latin typeface="Arial" panose="020B0604020202020204" pitchFamily="34" charset="0"/>
                <a:cs typeface="Arial" panose="020B0604020202020204" pitchFamily="34" charset="0"/>
              </a:rPr>
              <a:t>. Ai convitti nazionali possono essere annesse scuole elementari, scuole medie ed istituti e scuole di istruzione secondaria superiore. </a:t>
            </a:r>
            <a:r>
              <a:rPr lang="it-IT" sz="1400" b="1" dirty="0">
                <a:solidFill>
                  <a:schemeClr val="bg1"/>
                </a:solidFill>
                <a:latin typeface="Arial" panose="020B0604020202020204" pitchFamily="34" charset="0"/>
                <a:cs typeface="Arial" panose="020B0604020202020204" pitchFamily="34" charset="0"/>
              </a:rPr>
              <a:t>Il rettore svolge, in tal caso, le funzioni di direzione delle scuole ed istituti annessi</a:t>
            </a:r>
          </a:p>
          <a:p>
            <a:pPr marL="0" indent="0" algn="just">
              <a:buNone/>
            </a:pPr>
            <a:r>
              <a:rPr lang="it-IT" sz="1400" dirty="0">
                <a:solidFill>
                  <a:schemeClr val="bg1"/>
                </a:solidFill>
                <a:latin typeface="Arial" panose="020B0604020202020204" pitchFamily="34" charset="0"/>
                <a:cs typeface="Arial" panose="020B0604020202020204" pitchFamily="34" charset="0"/>
              </a:rPr>
              <a:t>Ad ogni convitto nazionale </a:t>
            </a:r>
            <a:r>
              <a:rPr lang="it-IT" sz="1400" dirty="0" err="1">
                <a:solidFill>
                  <a:schemeClr val="bg1"/>
                </a:solidFill>
                <a:latin typeface="Arial" panose="020B0604020202020204" pitchFamily="34" charset="0"/>
                <a:cs typeface="Arial" panose="020B0604020202020204" pitchFamily="34" charset="0"/>
              </a:rPr>
              <a:t>e'</a:t>
            </a:r>
            <a:r>
              <a:rPr lang="it-IT" sz="1400" dirty="0">
                <a:solidFill>
                  <a:schemeClr val="bg1"/>
                </a:solidFill>
                <a:latin typeface="Arial" panose="020B0604020202020204" pitchFamily="34" charset="0"/>
                <a:cs typeface="Arial" panose="020B0604020202020204" pitchFamily="34" charset="0"/>
              </a:rPr>
              <a:t> concesso il gratuito perpetuo uso degli immobili dello Stato posti a servizio dell'istituto medesimo, qualunque sia l'epoca in cui l'assegnazione </a:t>
            </a:r>
            <a:r>
              <a:rPr lang="it-IT" sz="1400" dirty="0" err="1">
                <a:solidFill>
                  <a:schemeClr val="bg1"/>
                </a:solidFill>
                <a:latin typeface="Arial" panose="020B0604020202020204" pitchFamily="34" charset="0"/>
                <a:cs typeface="Arial" panose="020B0604020202020204" pitchFamily="34" charset="0"/>
              </a:rPr>
              <a:t>e'</a:t>
            </a:r>
            <a:r>
              <a:rPr lang="it-IT" sz="1400" dirty="0">
                <a:solidFill>
                  <a:schemeClr val="bg1"/>
                </a:solidFill>
                <a:latin typeface="Arial" panose="020B0604020202020204" pitchFamily="34" charset="0"/>
                <a:cs typeface="Arial" panose="020B0604020202020204" pitchFamily="34" charset="0"/>
              </a:rPr>
              <a:t> stata realizzata. Le opere </a:t>
            </a:r>
            <a:r>
              <a:rPr lang="it-IT" sz="1400" b="1" dirty="0">
                <a:solidFill>
                  <a:schemeClr val="bg1"/>
                </a:solidFill>
                <a:latin typeface="Arial" panose="020B0604020202020204" pitchFamily="34" charset="0"/>
                <a:cs typeface="Arial" panose="020B0604020202020204" pitchFamily="34" charset="0"/>
              </a:rPr>
              <a:t>di manutenzione ordinaria degli immobili statali concessi in uso fanno carico al Ministero dei lavori pubblici.</a:t>
            </a:r>
          </a:p>
          <a:p>
            <a:pPr marL="0" indent="0" algn="just">
              <a:buNone/>
            </a:pPr>
            <a:r>
              <a:rPr lang="it-IT" sz="1400" dirty="0">
                <a:solidFill>
                  <a:schemeClr val="bg1"/>
                </a:solidFill>
                <a:latin typeface="Arial" panose="020B0604020202020204" pitchFamily="34" charset="0"/>
                <a:cs typeface="Arial" panose="020B0604020202020204" pitchFamily="34" charset="0"/>
              </a:rPr>
              <a:t>Ai fini dell'esenzione da imposte e tasse, gli istituti statali di educazione sono equiparati ad ogni effetto alle amministrazioni dello Stato.</a:t>
            </a:r>
          </a:p>
        </p:txBody>
      </p:sp>
    </p:spTree>
    <p:extLst>
      <p:ext uri="{BB962C8B-B14F-4D97-AF65-F5344CB8AC3E}">
        <p14:creationId xmlns:p14="http://schemas.microsoft.com/office/powerpoint/2010/main" val="35838015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Il consiglio di amministrazione</a:t>
            </a:r>
          </a:p>
        </p:txBody>
      </p:sp>
      <p:sp>
        <p:nvSpPr>
          <p:cNvPr id="8" name="Rettangolo 3">
            <a:extLst>
              <a:ext uri="{FF2B5EF4-FFF2-40B4-BE49-F238E27FC236}">
                <a16:creationId xmlns:a16="http://schemas.microsoft.com/office/drawing/2014/main" id="{A530CF38-043E-B23A-E363-CD470E578312}"/>
              </a:ext>
            </a:extLst>
          </p:cNvPr>
          <p:cNvSpPr/>
          <p:nvPr/>
        </p:nvSpPr>
        <p:spPr>
          <a:xfrm>
            <a:off x="91486" y="1269247"/>
            <a:ext cx="12105514" cy="547689"/>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t"/>
          <a:lstStyle/>
          <a:p>
            <a:pPr algn="just"/>
            <a:r>
              <a:rPr lang="it-IT" sz="1600" dirty="0">
                <a:solidFill>
                  <a:schemeClr val="tx1"/>
                </a:solidFill>
                <a:latin typeface="Arial" panose="020B0604020202020204" pitchFamily="34" charset="0"/>
                <a:cs typeface="Arial" panose="020B0604020202020204" pitchFamily="34" charset="0"/>
              </a:rPr>
              <a:t> </a:t>
            </a:r>
            <a:r>
              <a:rPr lang="it-IT" sz="1600" i="1" dirty="0">
                <a:solidFill>
                  <a:schemeClr val="tx1"/>
                </a:solidFill>
                <a:latin typeface="Arial" panose="020B0604020202020204" pitchFamily="34" charset="0"/>
                <a:cs typeface="Arial" panose="020B0604020202020204" pitchFamily="34" charset="0"/>
              </a:rPr>
              <a:t>L'amministrazione di ciascun convitto </a:t>
            </a:r>
            <a:r>
              <a:rPr lang="it-IT" sz="1600" i="1" dirty="0" err="1">
                <a:solidFill>
                  <a:schemeClr val="tx1"/>
                </a:solidFill>
                <a:latin typeface="Arial" panose="020B0604020202020204" pitchFamily="34" charset="0"/>
                <a:cs typeface="Arial" panose="020B0604020202020204" pitchFamily="34" charset="0"/>
              </a:rPr>
              <a:t>e'</a:t>
            </a:r>
            <a:r>
              <a:rPr lang="it-IT" sz="1600" i="1" dirty="0">
                <a:solidFill>
                  <a:schemeClr val="tx1"/>
                </a:solidFill>
                <a:latin typeface="Arial" panose="020B0604020202020204" pitchFamily="34" charset="0"/>
                <a:cs typeface="Arial" panose="020B0604020202020204" pitchFamily="34" charset="0"/>
              </a:rPr>
              <a:t> affidata ad un consiglio di amministrazione, nominato con decreto del Ministro della pubblica istruzione, esso dura in carica tre anni, ed è  composto:</a:t>
            </a:r>
          </a:p>
        </p:txBody>
      </p:sp>
      <p:sp>
        <p:nvSpPr>
          <p:cNvPr id="9" name="Rectangle 2">
            <a:extLst>
              <a:ext uri="{FF2B5EF4-FFF2-40B4-BE49-F238E27FC236}">
                <a16:creationId xmlns:a16="http://schemas.microsoft.com/office/drawing/2014/main" id="{857D1449-CEAC-FE98-3299-E1F9114C754A}"/>
              </a:ext>
            </a:extLst>
          </p:cNvPr>
          <p:cNvSpPr/>
          <p:nvPr/>
        </p:nvSpPr>
        <p:spPr>
          <a:xfrm>
            <a:off x="1000" y="1268087"/>
            <a:ext cx="90486" cy="540000"/>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7" name="Freeform 40">
            <a:extLst>
              <a:ext uri="{FF2B5EF4-FFF2-40B4-BE49-F238E27FC236}">
                <a16:creationId xmlns:a16="http://schemas.microsoft.com/office/drawing/2014/main" id="{02C02DA7-6404-779A-A728-81B7B858708E}"/>
              </a:ext>
            </a:extLst>
          </p:cNvPr>
          <p:cNvSpPr>
            <a:spLocks noChangeArrowheads="1"/>
          </p:cNvSpPr>
          <p:nvPr/>
        </p:nvSpPr>
        <p:spPr bwMode="auto">
          <a:xfrm>
            <a:off x="4763797" y="4141399"/>
            <a:ext cx="3386817" cy="2021652"/>
          </a:xfrm>
          <a:custGeom>
            <a:avLst/>
            <a:gdLst>
              <a:gd name="T0" fmla="*/ 1383 w 5438"/>
              <a:gd name="T1" fmla="*/ 678 h 3247"/>
              <a:gd name="T2" fmla="*/ 1383 w 5438"/>
              <a:gd name="T3" fmla="*/ 678 h 3247"/>
              <a:gd name="T4" fmla="*/ 1223 w 5438"/>
              <a:gd name="T5" fmla="*/ 728 h 3247"/>
              <a:gd name="T6" fmla="*/ 1209 w 5438"/>
              <a:gd name="T7" fmla="*/ 728 h 3247"/>
              <a:gd name="T8" fmla="*/ 1040 w 5438"/>
              <a:gd name="T9" fmla="*/ 665 h 3247"/>
              <a:gd name="T10" fmla="*/ 743 w 5438"/>
              <a:gd name="T11" fmla="*/ 449 h 3247"/>
              <a:gd name="T12" fmla="*/ 616 w 5438"/>
              <a:gd name="T13" fmla="*/ 412 h 3247"/>
              <a:gd name="T14" fmla="*/ 426 w 5438"/>
              <a:gd name="T15" fmla="*/ 403 h 3247"/>
              <a:gd name="T16" fmla="*/ 111 w 5438"/>
              <a:gd name="T17" fmla="*/ 541 h 3247"/>
              <a:gd name="T18" fmla="*/ 13 w 5438"/>
              <a:gd name="T19" fmla="*/ 752 h 3247"/>
              <a:gd name="T20" fmla="*/ 33 w 5438"/>
              <a:gd name="T21" fmla="*/ 802 h 3247"/>
              <a:gd name="T22" fmla="*/ 34 w 5438"/>
              <a:gd name="T23" fmla="*/ 805 h 3247"/>
              <a:gd name="T24" fmla="*/ 39 w 5438"/>
              <a:gd name="T25" fmla="*/ 812 h 3247"/>
              <a:gd name="T26" fmla="*/ 43 w 5438"/>
              <a:gd name="T27" fmla="*/ 818 h 3247"/>
              <a:gd name="T28" fmla="*/ 46 w 5438"/>
              <a:gd name="T29" fmla="*/ 822 h 3247"/>
              <a:gd name="T30" fmla="*/ 53 w 5438"/>
              <a:gd name="T31" fmla="*/ 830 h 3247"/>
              <a:gd name="T32" fmla="*/ 53 w 5438"/>
              <a:gd name="T33" fmla="*/ 831 h 3247"/>
              <a:gd name="T34" fmla="*/ 185 w 5438"/>
              <a:gd name="T35" fmla="*/ 923 h 3247"/>
              <a:gd name="T36" fmla="*/ 206 w 5438"/>
              <a:gd name="T37" fmla="*/ 932 h 3247"/>
              <a:gd name="T38" fmla="*/ 642 w 5438"/>
              <a:gd name="T39" fmla="*/ 1023 h 3247"/>
              <a:gd name="T40" fmla="*/ 802 w 5438"/>
              <a:gd name="T41" fmla="*/ 1097 h 3247"/>
              <a:gd name="T42" fmla="*/ 35 w 5438"/>
              <a:gd name="T43" fmla="*/ 1890 h 3247"/>
              <a:gd name="T44" fmla="*/ 5437 w 5438"/>
              <a:gd name="T45" fmla="*/ 1357 h 3247"/>
              <a:gd name="T46" fmla="*/ 4253 w 5438"/>
              <a:gd name="T47" fmla="*/ 869 h 3247"/>
              <a:gd name="T48" fmla="*/ 4133 w 5438"/>
              <a:gd name="T49" fmla="*/ 861 h 3247"/>
              <a:gd name="T50" fmla="*/ 4062 w 5438"/>
              <a:gd name="T51" fmla="*/ 918 h 3247"/>
              <a:gd name="T52" fmla="*/ 3921 w 5438"/>
              <a:gd name="T53" fmla="*/ 1192 h 3247"/>
              <a:gd name="T54" fmla="*/ 3161 w 5438"/>
              <a:gd name="T55" fmla="*/ 1237 h 3247"/>
              <a:gd name="T56" fmla="*/ 2948 w 5438"/>
              <a:gd name="T57" fmla="*/ 792 h 3247"/>
              <a:gd name="T58" fmla="*/ 3320 w 5438"/>
              <a:gd name="T59" fmla="*/ 613 h 3247"/>
              <a:gd name="T60" fmla="*/ 3380 w 5438"/>
              <a:gd name="T61" fmla="*/ 553 h 3247"/>
              <a:gd name="T62" fmla="*/ 2139 w 5438"/>
              <a:gd name="T63" fmla="*/ 0 h 3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438" h="3247">
                <a:moveTo>
                  <a:pt x="1383" y="678"/>
                </a:moveTo>
                <a:lnTo>
                  <a:pt x="1383" y="678"/>
                </a:lnTo>
                <a:lnTo>
                  <a:pt x="1383" y="678"/>
                </a:lnTo>
                <a:lnTo>
                  <a:pt x="1383" y="678"/>
                </a:lnTo>
                <a:cubicBezTo>
                  <a:pt x="1348" y="711"/>
                  <a:pt x="1289" y="728"/>
                  <a:pt x="1223" y="728"/>
                </a:cubicBezTo>
                <a:lnTo>
                  <a:pt x="1223" y="728"/>
                </a:lnTo>
                <a:cubicBezTo>
                  <a:pt x="1218" y="728"/>
                  <a:pt x="1213" y="728"/>
                  <a:pt x="1209" y="728"/>
                </a:cubicBezTo>
                <a:lnTo>
                  <a:pt x="1209" y="728"/>
                </a:lnTo>
                <a:cubicBezTo>
                  <a:pt x="1139" y="725"/>
                  <a:pt x="1076" y="701"/>
                  <a:pt x="1040" y="665"/>
                </a:cubicBezTo>
                <a:lnTo>
                  <a:pt x="1040" y="665"/>
                </a:lnTo>
                <a:cubicBezTo>
                  <a:pt x="947" y="568"/>
                  <a:pt x="836" y="487"/>
                  <a:pt x="743" y="449"/>
                </a:cubicBezTo>
                <a:lnTo>
                  <a:pt x="743" y="449"/>
                </a:lnTo>
                <a:cubicBezTo>
                  <a:pt x="701" y="432"/>
                  <a:pt x="659" y="419"/>
                  <a:pt x="616" y="412"/>
                </a:cubicBezTo>
                <a:lnTo>
                  <a:pt x="616" y="412"/>
                </a:lnTo>
                <a:cubicBezTo>
                  <a:pt x="553" y="399"/>
                  <a:pt x="489" y="396"/>
                  <a:pt x="426" y="403"/>
                </a:cubicBezTo>
                <a:lnTo>
                  <a:pt x="426" y="403"/>
                </a:lnTo>
                <a:cubicBezTo>
                  <a:pt x="308" y="416"/>
                  <a:pt x="197" y="463"/>
                  <a:pt x="111" y="541"/>
                </a:cubicBezTo>
                <a:lnTo>
                  <a:pt x="111" y="541"/>
                </a:lnTo>
                <a:cubicBezTo>
                  <a:pt x="35" y="609"/>
                  <a:pt x="0" y="684"/>
                  <a:pt x="13" y="752"/>
                </a:cubicBezTo>
                <a:lnTo>
                  <a:pt x="13" y="752"/>
                </a:lnTo>
                <a:cubicBezTo>
                  <a:pt x="17" y="769"/>
                  <a:pt x="23" y="786"/>
                  <a:pt x="33" y="802"/>
                </a:cubicBezTo>
                <a:lnTo>
                  <a:pt x="33" y="802"/>
                </a:lnTo>
                <a:cubicBezTo>
                  <a:pt x="33" y="803"/>
                  <a:pt x="34" y="804"/>
                  <a:pt x="34" y="805"/>
                </a:cubicBezTo>
                <a:lnTo>
                  <a:pt x="34" y="805"/>
                </a:lnTo>
                <a:cubicBezTo>
                  <a:pt x="35" y="807"/>
                  <a:pt x="37" y="810"/>
                  <a:pt x="39" y="812"/>
                </a:cubicBezTo>
                <a:lnTo>
                  <a:pt x="39" y="812"/>
                </a:lnTo>
                <a:cubicBezTo>
                  <a:pt x="40" y="814"/>
                  <a:pt x="41" y="816"/>
                  <a:pt x="43" y="818"/>
                </a:cubicBezTo>
                <a:lnTo>
                  <a:pt x="43" y="818"/>
                </a:lnTo>
                <a:cubicBezTo>
                  <a:pt x="44" y="819"/>
                  <a:pt x="45" y="821"/>
                  <a:pt x="46" y="822"/>
                </a:cubicBezTo>
                <a:lnTo>
                  <a:pt x="46" y="822"/>
                </a:lnTo>
                <a:cubicBezTo>
                  <a:pt x="48" y="825"/>
                  <a:pt x="50" y="827"/>
                  <a:pt x="53" y="830"/>
                </a:cubicBezTo>
                <a:lnTo>
                  <a:pt x="53" y="830"/>
                </a:lnTo>
                <a:lnTo>
                  <a:pt x="53" y="831"/>
                </a:lnTo>
                <a:lnTo>
                  <a:pt x="53" y="831"/>
                </a:lnTo>
                <a:cubicBezTo>
                  <a:pt x="82" y="866"/>
                  <a:pt x="127" y="896"/>
                  <a:pt x="185" y="923"/>
                </a:cubicBezTo>
                <a:lnTo>
                  <a:pt x="185" y="923"/>
                </a:lnTo>
                <a:cubicBezTo>
                  <a:pt x="191" y="926"/>
                  <a:pt x="199" y="929"/>
                  <a:pt x="206" y="932"/>
                </a:cubicBezTo>
                <a:lnTo>
                  <a:pt x="206" y="932"/>
                </a:lnTo>
                <a:cubicBezTo>
                  <a:pt x="301" y="971"/>
                  <a:pt x="464" y="1005"/>
                  <a:pt x="642" y="1023"/>
                </a:cubicBezTo>
                <a:lnTo>
                  <a:pt x="642" y="1023"/>
                </a:lnTo>
                <a:cubicBezTo>
                  <a:pt x="712" y="1030"/>
                  <a:pt x="772" y="1058"/>
                  <a:pt x="802" y="1097"/>
                </a:cubicBezTo>
                <a:lnTo>
                  <a:pt x="802" y="1097"/>
                </a:lnTo>
                <a:cubicBezTo>
                  <a:pt x="832" y="1134"/>
                  <a:pt x="828" y="1177"/>
                  <a:pt x="791" y="1211"/>
                </a:cubicBezTo>
                <a:lnTo>
                  <a:pt x="35" y="1890"/>
                </a:lnTo>
                <a:lnTo>
                  <a:pt x="3338" y="3246"/>
                </a:lnTo>
                <a:lnTo>
                  <a:pt x="5437" y="1357"/>
                </a:lnTo>
                <a:lnTo>
                  <a:pt x="4253" y="869"/>
                </a:lnTo>
                <a:lnTo>
                  <a:pt x="4253" y="869"/>
                </a:lnTo>
                <a:cubicBezTo>
                  <a:pt x="4216" y="854"/>
                  <a:pt x="4172" y="851"/>
                  <a:pt x="4133" y="861"/>
                </a:cubicBezTo>
                <a:lnTo>
                  <a:pt x="4133" y="861"/>
                </a:lnTo>
                <a:cubicBezTo>
                  <a:pt x="4093" y="871"/>
                  <a:pt x="4067" y="892"/>
                  <a:pt x="4062" y="918"/>
                </a:cubicBezTo>
                <a:lnTo>
                  <a:pt x="4062" y="918"/>
                </a:lnTo>
                <a:cubicBezTo>
                  <a:pt x="4040" y="1031"/>
                  <a:pt x="3989" y="1131"/>
                  <a:pt x="3921" y="1192"/>
                </a:cubicBezTo>
                <a:lnTo>
                  <a:pt x="3921" y="1192"/>
                </a:lnTo>
                <a:cubicBezTo>
                  <a:pt x="3758" y="1339"/>
                  <a:pt x="3453" y="1357"/>
                  <a:pt x="3161" y="1237"/>
                </a:cubicBezTo>
                <a:lnTo>
                  <a:pt x="3161" y="1237"/>
                </a:lnTo>
                <a:cubicBezTo>
                  <a:pt x="2870" y="1118"/>
                  <a:pt x="2785" y="939"/>
                  <a:pt x="2948" y="792"/>
                </a:cubicBezTo>
                <a:lnTo>
                  <a:pt x="2948" y="792"/>
                </a:lnTo>
                <a:cubicBezTo>
                  <a:pt x="3015" y="732"/>
                  <a:pt x="3150" y="667"/>
                  <a:pt x="3320" y="613"/>
                </a:cubicBezTo>
                <a:lnTo>
                  <a:pt x="3320" y="613"/>
                </a:lnTo>
                <a:cubicBezTo>
                  <a:pt x="3357" y="601"/>
                  <a:pt x="3380" y="579"/>
                  <a:pt x="3380" y="553"/>
                </a:cubicBezTo>
                <a:lnTo>
                  <a:pt x="3380" y="553"/>
                </a:lnTo>
                <a:cubicBezTo>
                  <a:pt x="3381" y="527"/>
                  <a:pt x="3359" y="503"/>
                  <a:pt x="3322" y="487"/>
                </a:cubicBezTo>
                <a:lnTo>
                  <a:pt x="2139" y="0"/>
                </a:lnTo>
                <a:lnTo>
                  <a:pt x="1383" y="678"/>
                </a:lnTo>
              </a:path>
            </a:pathLst>
          </a:custGeom>
          <a:solidFill>
            <a:schemeClr val="accent4"/>
          </a:solidFill>
          <a:ln>
            <a:noFill/>
          </a:ln>
          <a:effectLst/>
        </p:spPr>
        <p:txBody>
          <a:bodyPr wrap="none" anchor="ctr"/>
          <a:lstStyle/>
          <a:p>
            <a:endParaRPr lang="en-US" sz="3265">
              <a:latin typeface="Arial" panose="020B0604020202020204" pitchFamily="34" charset="0"/>
              <a:cs typeface="Arial" panose="020B0604020202020204" pitchFamily="34" charset="0"/>
            </a:endParaRPr>
          </a:p>
        </p:txBody>
      </p:sp>
      <p:sp>
        <p:nvSpPr>
          <p:cNvPr id="18" name="Freeform 41">
            <a:extLst>
              <a:ext uri="{FF2B5EF4-FFF2-40B4-BE49-F238E27FC236}">
                <a16:creationId xmlns:a16="http://schemas.microsoft.com/office/drawing/2014/main" id="{376B3058-F627-593B-CBC1-B4584F7893A5}"/>
              </a:ext>
            </a:extLst>
          </p:cNvPr>
          <p:cNvSpPr>
            <a:spLocks noChangeArrowheads="1"/>
          </p:cNvSpPr>
          <p:nvPr/>
        </p:nvSpPr>
        <p:spPr bwMode="auto">
          <a:xfrm>
            <a:off x="6120721" y="2941045"/>
            <a:ext cx="3364843" cy="2021652"/>
          </a:xfrm>
          <a:custGeom>
            <a:avLst/>
            <a:gdLst>
              <a:gd name="T0" fmla="*/ 1185 w 5404"/>
              <a:gd name="T1" fmla="*/ 2376 h 3247"/>
              <a:gd name="T2" fmla="*/ 1278 w 5404"/>
              <a:gd name="T3" fmla="*/ 2482 h 3247"/>
              <a:gd name="T4" fmla="*/ 1180 w 5404"/>
              <a:gd name="T5" fmla="*/ 2579 h 3247"/>
              <a:gd name="T6" fmla="*/ 834 w 5404"/>
              <a:gd name="T7" fmla="*/ 2745 h 3247"/>
              <a:gd name="T8" fmla="*/ 1023 w 5404"/>
              <a:gd name="T9" fmla="*/ 3126 h 3247"/>
              <a:gd name="T10" fmla="*/ 1677 w 5404"/>
              <a:gd name="T11" fmla="*/ 3092 h 3247"/>
              <a:gd name="T12" fmla="*/ 1807 w 5404"/>
              <a:gd name="T13" fmla="*/ 2836 h 3247"/>
              <a:gd name="T14" fmla="*/ 1921 w 5404"/>
              <a:gd name="T15" fmla="*/ 2745 h 3247"/>
              <a:gd name="T16" fmla="*/ 1944 w 5404"/>
              <a:gd name="T17" fmla="*/ 2740 h 3247"/>
              <a:gd name="T18" fmla="*/ 1951 w 5404"/>
              <a:gd name="T19" fmla="*/ 2739 h 3247"/>
              <a:gd name="T20" fmla="*/ 1964 w 5404"/>
              <a:gd name="T21" fmla="*/ 2737 h 3247"/>
              <a:gd name="T22" fmla="*/ 1967 w 5404"/>
              <a:gd name="T23" fmla="*/ 2737 h 3247"/>
              <a:gd name="T24" fmla="*/ 1974 w 5404"/>
              <a:gd name="T25" fmla="*/ 2737 h 3247"/>
              <a:gd name="T26" fmla="*/ 1990 w 5404"/>
              <a:gd name="T27" fmla="*/ 2736 h 3247"/>
              <a:gd name="T28" fmla="*/ 1998 w 5404"/>
              <a:gd name="T29" fmla="*/ 2736 h 3247"/>
              <a:gd name="T30" fmla="*/ 2015 w 5404"/>
              <a:gd name="T31" fmla="*/ 2737 h 3247"/>
              <a:gd name="T32" fmla="*/ 2020 w 5404"/>
              <a:gd name="T33" fmla="*/ 2737 h 3247"/>
              <a:gd name="T34" fmla="*/ 2043 w 5404"/>
              <a:gd name="T35" fmla="*/ 2739 h 3247"/>
              <a:gd name="T36" fmla="*/ 2048 w 5404"/>
              <a:gd name="T37" fmla="*/ 2740 h 3247"/>
              <a:gd name="T38" fmla="*/ 2065 w 5404"/>
              <a:gd name="T39" fmla="*/ 2743 h 3247"/>
              <a:gd name="T40" fmla="*/ 2072 w 5404"/>
              <a:gd name="T41" fmla="*/ 2745 h 3247"/>
              <a:gd name="T42" fmla="*/ 2087 w 5404"/>
              <a:gd name="T43" fmla="*/ 2749 h 3247"/>
              <a:gd name="T44" fmla="*/ 2094 w 5404"/>
              <a:gd name="T45" fmla="*/ 2751 h 3247"/>
              <a:gd name="T46" fmla="*/ 3299 w 5404"/>
              <a:gd name="T47" fmla="*/ 3246 h 3247"/>
              <a:gd name="T48" fmla="*/ 2103 w 5404"/>
              <a:gd name="T49" fmla="*/ 0 h 3247"/>
              <a:gd name="T50" fmla="*/ 1348 w 5404"/>
              <a:gd name="T51" fmla="*/ 679 h 3247"/>
              <a:gd name="T52" fmla="*/ 1328 w 5404"/>
              <a:gd name="T53" fmla="*/ 711 h 3247"/>
              <a:gd name="T54" fmla="*/ 1340 w 5404"/>
              <a:gd name="T55" fmla="*/ 749 h 3247"/>
              <a:gd name="T56" fmla="*/ 1381 w 5404"/>
              <a:gd name="T57" fmla="*/ 779 h 3247"/>
              <a:gd name="T58" fmla="*/ 1441 w 5404"/>
              <a:gd name="T59" fmla="*/ 794 h 3247"/>
              <a:gd name="T60" fmla="*/ 1909 w 5404"/>
              <a:gd name="T61" fmla="*/ 894 h 3247"/>
              <a:gd name="T62" fmla="*/ 2031 w 5404"/>
              <a:gd name="T63" fmla="*/ 961 h 3247"/>
              <a:gd name="T64" fmla="*/ 2062 w 5404"/>
              <a:gd name="T65" fmla="*/ 986 h 3247"/>
              <a:gd name="T66" fmla="*/ 2028 w 5404"/>
              <a:gd name="T67" fmla="*/ 1348 h 3247"/>
              <a:gd name="T68" fmla="*/ 1701 w 5404"/>
              <a:gd name="T69" fmla="*/ 1498 h 3247"/>
              <a:gd name="T70" fmla="*/ 1623 w 5404"/>
              <a:gd name="T71" fmla="*/ 1507 h 3247"/>
              <a:gd name="T72" fmla="*/ 1604 w 5404"/>
              <a:gd name="T73" fmla="*/ 1507 h 3247"/>
              <a:gd name="T74" fmla="*/ 1598 w 5404"/>
              <a:gd name="T75" fmla="*/ 1508 h 3247"/>
              <a:gd name="T76" fmla="*/ 1289 w 5404"/>
              <a:gd name="T77" fmla="*/ 1451 h 3247"/>
              <a:gd name="T78" fmla="*/ 1193 w 5404"/>
              <a:gd name="T79" fmla="*/ 1402 h 3247"/>
              <a:gd name="T80" fmla="*/ 967 w 5404"/>
              <a:gd name="T81" fmla="*/ 1219 h 3247"/>
              <a:gd name="T82" fmla="*/ 938 w 5404"/>
              <a:gd name="T83" fmla="*/ 1199 h 3247"/>
              <a:gd name="T84" fmla="*/ 936 w 5404"/>
              <a:gd name="T85" fmla="*/ 1197 h 3247"/>
              <a:gd name="T86" fmla="*/ 933 w 5404"/>
              <a:gd name="T87" fmla="*/ 1196 h 3247"/>
              <a:gd name="T88" fmla="*/ 863 w 5404"/>
              <a:gd name="T89" fmla="*/ 1180 h 3247"/>
              <a:gd name="T90" fmla="*/ 0 w 5404"/>
              <a:gd name="T91" fmla="*/ 1889 h 3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404" h="3247">
                <a:moveTo>
                  <a:pt x="1185" y="2376"/>
                </a:moveTo>
                <a:lnTo>
                  <a:pt x="1185" y="2376"/>
                </a:lnTo>
                <a:cubicBezTo>
                  <a:pt x="1245" y="2400"/>
                  <a:pt x="1280" y="2440"/>
                  <a:pt x="1278" y="2482"/>
                </a:cubicBezTo>
                <a:lnTo>
                  <a:pt x="1278" y="2482"/>
                </a:lnTo>
                <a:cubicBezTo>
                  <a:pt x="1277" y="2524"/>
                  <a:pt x="1241" y="2560"/>
                  <a:pt x="1180" y="2579"/>
                </a:cubicBezTo>
                <a:lnTo>
                  <a:pt x="1180" y="2579"/>
                </a:lnTo>
                <a:cubicBezTo>
                  <a:pt x="1023" y="2629"/>
                  <a:pt x="893" y="2691"/>
                  <a:pt x="834" y="2745"/>
                </a:cubicBezTo>
                <a:lnTo>
                  <a:pt x="834" y="2745"/>
                </a:lnTo>
                <a:cubicBezTo>
                  <a:pt x="693" y="2871"/>
                  <a:pt x="768" y="3021"/>
                  <a:pt x="1023" y="3126"/>
                </a:cubicBezTo>
                <a:lnTo>
                  <a:pt x="1023" y="3126"/>
                </a:lnTo>
                <a:cubicBezTo>
                  <a:pt x="1280" y="3231"/>
                  <a:pt x="1536" y="3218"/>
                  <a:pt x="1677" y="3092"/>
                </a:cubicBezTo>
                <a:lnTo>
                  <a:pt x="1677" y="3092"/>
                </a:lnTo>
                <a:cubicBezTo>
                  <a:pt x="1738" y="3036"/>
                  <a:pt x="1787" y="2941"/>
                  <a:pt x="1807" y="2836"/>
                </a:cubicBezTo>
                <a:lnTo>
                  <a:pt x="1807" y="2836"/>
                </a:lnTo>
                <a:cubicBezTo>
                  <a:pt x="1815" y="2795"/>
                  <a:pt x="1857" y="2761"/>
                  <a:pt x="1921" y="2745"/>
                </a:cubicBezTo>
                <a:lnTo>
                  <a:pt x="1921" y="2745"/>
                </a:lnTo>
                <a:cubicBezTo>
                  <a:pt x="1929" y="2743"/>
                  <a:pt x="1936" y="2742"/>
                  <a:pt x="1944" y="2740"/>
                </a:cubicBezTo>
                <a:lnTo>
                  <a:pt x="1944" y="2740"/>
                </a:lnTo>
                <a:cubicBezTo>
                  <a:pt x="1946" y="2740"/>
                  <a:pt x="1949" y="2739"/>
                  <a:pt x="1951" y="2739"/>
                </a:cubicBezTo>
                <a:lnTo>
                  <a:pt x="1951" y="2739"/>
                </a:lnTo>
                <a:cubicBezTo>
                  <a:pt x="1955" y="2739"/>
                  <a:pt x="1960" y="2738"/>
                  <a:pt x="1964" y="2737"/>
                </a:cubicBezTo>
                <a:lnTo>
                  <a:pt x="1964" y="2737"/>
                </a:lnTo>
                <a:cubicBezTo>
                  <a:pt x="1965" y="2737"/>
                  <a:pt x="1966" y="2737"/>
                  <a:pt x="1967" y="2737"/>
                </a:cubicBezTo>
                <a:lnTo>
                  <a:pt x="1967" y="2737"/>
                </a:lnTo>
                <a:cubicBezTo>
                  <a:pt x="1970" y="2737"/>
                  <a:pt x="1972" y="2737"/>
                  <a:pt x="1974" y="2737"/>
                </a:cubicBezTo>
                <a:lnTo>
                  <a:pt x="1974" y="2737"/>
                </a:lnTo>
                <a:cubicBezTo>
                  <a:pt x="1979" y="2736"/>
                  <a:pt x="1985" y="2736"/>
                  <a:pt x="1990" y="2736"/>
                </a:cubicBezTo>
                <a:lnTo>
                  <a:pt x="1990" y="2736"/>
                </a:lnTo>
                <a:cubicBezTo>
                  <a:pt x="1993" y="2736"/>
                  <a:pt x="1995" y="2736"/>
                  <a:pt x="1998" y="2736"/>
                </a:cubicBezTo>
                <a:lnTo>
                  <a:pt x="1998" y="2736"/>
                </a:lnTo>
                <a:cubicBezTo>
                  <a:pt x="2004" y="2736"/>
                  <a:pt x="2009" y="2736"/>
                  <a:pt x="2015" y="2737"/>
                </a:cubicBezTo>
                <a:lnTo>
                  <a:pt x="2015" y="2737"/>
                </a:lnTo>
                <a:cubicBezTo>
                  <a:pt x="2017" y="2737"/>
                  <a:pt x="2019" y="2737"/>
                  <a:pt x="2020" y="2737"/>
                </a:cubicBezTo>
                <a:lnTo>
                  <a:pt x="2020" y="2737"/>
                </a:lnTo>
                <a:cubicBezTo>
                  <a:pt x="2028" y="2737"/>
                  <a:pt x="2035" y="2738"/>
                  <a:pt x="2043" y="2739"/>
                </a:cubicBezTo>
                <a:lnTo>
                  <a:pt x="2043" y="2739"/>
                </a:lnTo>
                <a:cubicBezTo>
                  <a:pt x="2045" y="2739"/>
                  <a:pt x="2046" y="2740"/>
                  <a:pt x="2048" y="2740"/>
                </a:cubicBezTo>
                <a:lnTo>
                  <a:pt x="2048" y="2740"/>
                </a:lnTo>
                <a:cubicBezTo>
                  <a:pt x="2054" y="2741"/>
                  <a:pt x="2059" y="2742"/>
                  <a:pt x="2065" y="2743"/>
                </a:cubicBezTo>
                <a:lnTo>
                  <a:pt x="2065" y="2743"/>
                </a:lnTo>
                <a:cubicBezTo>
                  <a:pt x="2067" y="2743"/>
                  <a:pt x="2070" y="2744"/>
                  <a:pt x="2072" y="2745"/>
                </a:cubicBezTo>
                <a:lnTo>
                  <a:pt x="2072" y="2745"/>
                </a:lnTo>
                <a:cubicBezTo>
                  <a:pt x="2078" y="2746"/>
                  <a:pt x="2083" y="2747"/>
                  <a:pt x="2087" y="2749"/>
                </a:cubicBezTo>
                <a:lnTo>
                  <a:pt x="2087" y="2749"/>
                </a:lnTo>
                <a:cubicBezTo>
                  <a:pt x="2090" y="2750"/>
                  <a:pt x="2092" y="2750"/>
                  <a:pt x="2094" y="2751"/>
                </a:cubicBezTo>
                <a:lnTo>
                  <a:pt x="2094" y="2751"/>
                </a:lnTo>
                <a:cubicBezTo>
                  <a:pt x="2101" y="2753"/>
                  <a:pt x="2108" y="2756"/>
                  <a:pt x="2114" y="2758"/>
                </a:cubicBezTo>
                <a:lnTo>
                  <a:pt x="3299" y="3246"/>
                </a:lnTo>
                <a:lnTo>
                  <a:pt x="5403" y="1357"/>
                </a:lnTo>
                <a:lnTo>
                  <a:pt x="2103" y="0"/>
                </a:lnTo>
                <a:lnTo>
                  <a:pt x="1348" y="679"/>
                </a:lnTo>
                <a:lnTo>
                  <a:pt x="1348" y="679"/>
                </a:lnTo>
                <a:cubicBezTo>
                  <a:pt x="1337" y="688"/>
                  <a:pt x="1330" y="699"/>
                  <a:pt x="1328" y="711"/>
                </a:cubicBezTo>
                <a:lnTo>
                  <a:pt x="1328" y="711"/>
                </a:lnTo>
                <a:cubicBezTo>
                  <a:pt x="1327" y="723"/>
                  <a:pt x="1330" y="737"/>
                  <a:pt x="1340" y="749"/>
                </a:cubicBezTo>
                <a:lnTo>
                  <a:pt x="1340" y="749"/>
                </a:lnTo>
                <a:cubicBezTo>
                  <a:pt x="1350" y="761"/>
                  <a:pt x="1364" y="772"/>
                  <a:pt x="1381" y="779"/>
                </a:cubicBezTo>
                <a:lnTo>
                  <a:pt x="1381" y="779"/>
                </a:lnTo>
                <a:cubicBezTo>
                  <a:pt x="1398" y="787"/>
                  <a:pt x="1419" y="792"/>
                  <a:pt x="1441" y="794"/>
                </a:cubicBezTo>
                <a:lnTo>
                  <a:pt x="1441" y="794"/>
                </a:lnTo>
                <a:cubicBezTo>
                  <a:pt x="1632" y="814"/>
                  <a:pt x="1803" y="850"/>
                  <a:pt x="1909" y="894"/>
                </a:cubicBezTo>
                <a:lnTo>
                  <a:pt x="1909" y="894"/>
                </a:lnTo>
                <a:cubicBezTo>
                  <a:pt x="1958" y="914"/>
                  <a:pt x="1998" y="936"/>
                  <a:pt x="2031" y="961"/>
                </a:cubicBezTo>
                <a:lnTo>
                  <a:pt x="2031" y="961"/>
                </a:lnTo>
                <a:cubicBezTo>
                  <a:pt x="2043" y="968"/>
                  <a:pt x="2053" y="977"/>
                  <a:pt x="2062" y="986"/>
                </a:cubicBezTo>
                <a:lnTo>
                  <a:pt x="2062" y="986"/>
                </a:lnTo>
                <a:cubicBezTo>
                  <a:pt x="2175" y="1090"/>
                  <a:pt x="2167" y="1224"/>
                  <a:pt x="2028" y="1348"/>
                </a:cubicBezTo>
                <a:lnTo>
                  <a:pt x="2028" y="1348"/>
                </a:lnTo>
                <a:cubicBezTo>
                  <a:pt x="1943" y="1426"/>
                  <a:pt x="1826" y="1478"/>
                  <a:pt x="1701" y="1498"/>
                </a:cubicBezTo>
                <a:lnTo>
                  <a:pt x="1701" y="1498"/>
                </a:lnTo>
                <a:cubicBezTo>
                  <a:pt x="1675" y="1503"/>
                  <a:pt x="1650" y="1506"/>
                  <a:pt x="1623" y="1507"/>
                </a:cubicBezTo>
                <a:lnTo>
                  <a:pt x="1623" y="1507"/>
                </a:lnTo>
                <a:cubicBezTo>
                  <a:pt x="1617" y="1507"/>
                  <a:pt x="1610" y="1507"/>
                  <a:pt x="1604" y="1507"/>
                </a:cubicBezTo>
                <a:lnTo>
                  <a:pt x="1604" y="1507"/>
                </a:lnTo>
                <a:cubicBezTo>
                  <a:pt x="1602" y="1507"/>
                  <a:pt x="1599" y="1508"/>
                  <a:pt x="1598" y="1508"/>
                </a:cubicBezTo>
                <a:lnTo>
                  <a:pt x="1598" y="1508"/>
                </a:lnTo>
                <a:cubicBezTo>
                  <a:pt x="1493" y="1510"/>
                  <a:pt x="1389" y="1490"/>
                  <a:pt x="1289" y="1451"/>
                </a:cubicBezTo>
                <a:lnTo>
                  <a:pt x="1289" y="1451"/>
                </a:lnTo>
                <a:cubicBezTo>
                  <a:pt x="1258" y="1438"/>
                  <a:pt x="1226" y="1422"/>
                  <a:pt x="1193" y="1402"/>
                </a:cubicBezTo>
                <a:lnTo>
                  <a:pt x="1193" y="1402"/>
                </a:lnTo>
                <a:cubicBezTo>
                  <a:pt x="1116" y="1356"/>
                  <a:pt x="1037" y="1293"/>
                  <a:pt x="967" y="1219"/>
                </a:cubicBezTo>
                <a:lnTo>
                  <a:pt x="967" y="1219"/>
                </a:lnTo>
                <a:cubicBezTo>
                  <a:pt x="959" y="1211"/>
                  <a:pt x="949" y="1205"/>
                  <a:pt x="938" y="1199"/>
                </a:cubicBezTo>
                <a:lnTo>
                  <a:pt x="938" y="1199"/>
                </a:lnTo>
                <a:cubicBezTo>
                  <a:pt x="938" y="1198"/>
                  <a:pt x="937" y="1198"/>
                  <a:pt x="936" y="1197"/>
                </a:cubicBezTo>
                <a:lnTo>
                  <a:pt x="936" y="1197"/>
                </a:lnTo>
                <a:cubicBezTo>
                  <a:pt x="935" y="1197"/>
                  <a:pt x="934" y="1197"/>
                  <a:pt x="933" y="1196"/>
                </a:cubicBezTo>
                <a:lnTo>
                  <a:pt x="933" y="1196"/>
                </a:lnTo>
                <a:cubicBezTo>
                  <a:pt x="913" y="1187"/>
                  <a:pt x="889" y="1181"/>
                  <a:pt x="863" y="1180"/>
                </a:cubicBezTo>
                <a:lnTo>
                  <a:pt x="863" y="1180"/>
                </a:lnTo>
                <a:cubicBezTo>
                  <a:pt x="819" y="1178"/>
                  <a:pt x="779" y="1190"/>
                  <a:pt x="755" y="1211"/>
                </a:cubicBezTo>
                <a:lnTo>
                  <a:pt x="0" y="1889"/>
                </a:lnTo>
                <a:lnTo>
                  <a:pt x="1185" y="2376"/>
                </a:lnTo>
              </a:path>
            </a:pathLst>
          </a:custGeom>
          <a:solidFill>
            <a:srgbClr val="C00000"/>
          </a:solidFill>
          <a:ln>
            <a:noFill/>
          </a:ln>
          <a:effectLst/>
        </p:spPr>
        <p:txBody>
          <a:bodyPr wrap="none" anchor="ctr"/>
          <a:lstStyle/>
          <a:p>
            <a:endParaRPr lang="en-US" sz="3265">
              <a:latin typeface="Arial" panose="020B0604020202020204" pitchFamily="34" charset="0"/>
              <a:cs typeface="Arial" panose="020B0604020202020204" pitchFamily="34" charset="0"/>
            </a:endParaRPr>
          </a:p>
        </p:txBody>
      </p:sp>
      <p:sp>
        <p:nvSpPr>
          <p:cNvPr id="21" name="Freeform 42">
            <a:extLst>
              <a:ext uri="{FF2B5EF4-FFF2-40B4-BE49-F238E27FC236}">
                <a16:creationId xmlns:a16="http://schemas.microsoft.com/office/drawing/2014/main" id="{CCFD0F14-02B0-0F44-C84B-0206F25E8EE8}"/>
              </a:ext>
            </a:extLst>
          </p:cNvPr>
          <p:cNvSpPr>
            <a:spLocks noChangeArrowheads="1"/>
          </p:cNvSpPr>
          <p:nvPr/>
        </p:nvSpPr>
        <p:spPr bwMode="auto">
          <a:xfrm>
            <a:off x="4024908" y="2081293"/>
            <a:ext cx="3386815" cy="2021652"/>
          </a:xfrm>
          <a:custGeom>
            <a:avLst/>
            <a:gdLst>
              <a:gd name="T0" fmla="*/ 4054 w 5439"/>
              <a:gd name="T1" fmla="*/ 2568 h 3246"/>
              <a:gd name="T2" fmla="*/ 4088 w 5439"/>
              <a:gd name="T3" fmla="*/ 2545 h 3246"/>
              <a:gd name="T4" fmla="*/ 4090 w 5439"/>
              <a:gd name="T5" fmla="*/ 2544 h 3246"/>
              <a:gd name="T6" fmla="*/ 4153 w 5439"/>
              <a:gd name="T7" fmla="*/ 2523 h 3246"/>
              <a:gd name="T8" fmla="*/ 4177 w 5439"/>
              <a:gd name="T9" fmla="*/ 2519 h 3246"/>
              <a:gd name="T10" fmla="*/ 4203 w 5439"/>
              <a:gd name="T11" fmla="*/ 2517 h 3246"/>
              <a:gd name="T12" fmla="*/ 4204 w 5439"/>
              <a:gd name="T13" fmla="*/ 2517 h 3246"/>
              <a:gd name="T14" fmla="*/ 4304 w 5439"/>
              <a:gd name="T15" fmla="*/ 2529 h 3246"/>
              <a:gd name="T16" fmla="*/ 4379 w 5439"/>
              <a:gd name="T17" fmla="*/ 2566 h 3246"/>
              <a:gd name="T18" fmla="*/ 4603 w 5439"/>
              <a:gd name="T19" fmla="*/ 2749 h 3246"/>
              <a:gd name="T20" fmla="*/ 4695 w 5439"/>
              <a:gd name="T21" fmla="*/ 2797 h 3246"/>
              <a:gd name="T22" fmla="*/ 5327 w 5439"/>
              <a:gd name="T23" fmla="*/ 2705 h 3246"/>
              <a:gd name="T24" fmla="*/ 5425 w 5439"/>
              <a:gd name="T25" fmla="*/ 2494 h 3246"/>
              <a:gd name="T26" fmla="*/ 5404 w 5439"/>
              <a:gd name="T27" fmla="*/ 2441 h 3246"/>
              <a:gd name="T28" fmla="*/ 5399 w 5439"/>
              <a:gd name="T29" fmla="*/ 2434 h 3246"/>
              <a:gd name="T30" fmla="*/ 5392 w 5439"/>
              <a:gd name="T31" fmla="*/ 2424 h 3246"/>
              <a:gd name="T32" fmla="*/ 5385 w 5439"/>
              <a:gd name="T33" fmla="*/ 2415 h 3246"/>
              <a:gd name="T34" fmla="*/ 5253 w 5439"/>
              <a:gd name="T35" fmla="*/ 2323 h 3246"/>
              <a:gd name="T36" fmla="*/ 5232 w 5439"/>
              <a:gd name="T37" fmla="*/ 2314 h 3246"/>
              <a:gd name="T38" fmla="*/ 4745 w 5439"/>
              <a:gd name="T39" fmla="*/ 2213 h 3246"/>
              <a:gd name="T40" fmla="*/ 4701 w 5439"/>
              <a:gd name="T41" fmla="*/ 2198 h 3246"/>
              <a:gd name="T42" fmla="*/ 4618 w 5439"/>
              <a:gd name="T43" fmla="*/ 2080 h 3246"/>
              <a:gd name="T44" fmla="*/ 4619 w 5439"/>
              <a:gd name="T45" fmla="*/ 2076 h 3246"/>
              <a:gd name="T46" fmla="*/ 4647 w 5439"/>
              <a:gd name="T47" fmla="*/ 2035 h 3246"/>
              <a:gd name="T48" fmla="*/ 0 w 5439"/>
              <a:gd name="T49" fmla="*/ 1889 h 3246"/>
              <a:gd name="T50" fmla="*/ 1186 w 5439"/>
              <a:gd name="T51" fmla="*/ 2377 h 3246"/>
              <a:gd name="T52" fmla="*/ 1229 w 5439"/>
              <a:gd name="T53" fmla="*/ 2388 h 3246"/>
              <a:gd name="T54" fmla="*/ 1242 w 5439"/>
              <a:gd name="T55" fmla="*/ 2390 h 3246"/>
              <a:gd name="T56" fmla="*/ 1302 w 5439"/>
              <a:gd name="T57" fmla="*/ 2385 h 3246"/>
              <a:gd name="T58" fmla="*/ 1305 w 5439"/>
              <a:gd name="T59" fmla="*/ 2385 h 3246"/>
              <a:gd name="T60" fmla="*/ 1376 w 5439"/>
              <a:gd name="T61" fmla="*/ 2328 h 3246"/>
              <a:gd name="T62" fmla="*/ 1480 w 5439"/>
              <a:gd name="T63" fmla="*/ 2092 h 3246"/>
              <a:gd name="T64" fmla="*/ 1532 w 5439"/>
              <a:gd name="T65" fmla="*/ 2041 h 3246"/>
              <a:gd name="T66" fmla="*/ 1537 w 5439"/>
              <a:gd name="T67" fmla="*/ 2037 h 3246"/>
              <a:gd name="T68" fmla="*/ 1554 w 5439"/>
              <a:gd name="T69" fmla="*/ 2024 h 3246"/>
              <a:gd name="T70" fmla="*/ 1565 w 5439"/>
              <a:gd name="T71" fmla="*/ 2017 h 3246"/>
              <a:gd name="T72" fmla="*/ 1583 w 5439"/>
              <a:gd name="T73" fmla="*/ 2005 h 3246"/>
              <a:gd name="T74" fmla="*/ 1590 w 5439"/>
              <a:gd name="T75" fmla="*/ 2002 h 3246"/>
              <a:gd name="T76" fmla="*/ 1609 w 5439"/>
              <a:gd name="T77" fmla="*/ 1991 h 3246"/>
              <a:gd name="T78" fmla="*/ 1621 w 5439"/>
              <a:gd name="T79" fmla="*/ 1985 h 3246"/>
              <a:gd name="T80" fmla="*/ 1643 w 5439"/>
              <a:gd name="T81" fmla="*/ 1976 h 3246"/>
              <a:gd name="T82" fmla="*/ 1648 w 5439"/>
              <a:gd name="T83" fmla="*/ 1974 h 3246"/>
              <a:gd name="T84" fmla="*/ 1671 w 5439"/>
              <a:gd name="T85" fmla="*/ 1965 h 3246"/>
              <a:gd name="T86" fmla="*/ 1690 w 5439"/>
              <a:gd name="T87" fmla="*/ 1959 h 3246"/>
              <a:gd name="T88" fmla="*/ 1712 w 5439"/>
              <a:gd name="T89" fmla="*/ 1953 h 3246"/>
              <a:gd name="T90" fmla="*/ 1720 w 5439"/>
              <a:gd name="T91" fmla="*/ 1950 h 3246"/>
              <a:gd name="T92" fmla="*/ 1743 w 5439"/>
              <a:gd name="T93" fmla="*/ 1945 h 3246"/>
              <a:gd name="T94" fmla="*/ 1757 w 5439"/>
              <a:gd name="T95" fmla="*/ 1942 h 3246"/>
              <a:gd name="T96" fmla="*/ 1781 w 5439"/>
              <a:gd name="T97" fmla="*/ 1938 h 3246"/>
              <a:gd name="T98" fmla="*/ 1790 w 5439"/>
              <a:gd name="T99" fmla="*/ 1937 h 3246"/>
              <a:gd name="T100" fmla="*/ 1815 w 5439"/>
              <a:gd name="T101" fmla="*/ 1934 h 3246"/>
              <a:gd name="T102" fmla="*/ 1817 w 5439"/>
              <a:gd name="T103" fmla="*/ 1934 h 3246"/>
              <a:gd name="T104" fmla="*/ 1840 w 5439"/>
              <a:gd name="T105" fmla="*/ 1932 h 3246"/>
              <a:gd name="T106" fmla="*/ 1866 w 5439"/>
              <a:gd name="T107" fmla="*/ 1930 h 3246"/>
              <a:gd name="T108" fmla="*/ 2276 w 5439"/>
              <a:gd name="T109" fmla="*/ 2008 h 3246"/>
              <a:gd name="T110" fmla="*/ 2549 w 5439"/>
              <a:gd name="T111" fmla="*/ 2212 h 3246"/>
              <a:gd name="T112" fmla="*/ 2445 w 5439"/>
              <a:gd name="T113" fmla="*/ 2488 h 3246"/>
              <a:gd name="T114" fmla="*/ 2117 w 5439"/>
              <a:gd name="T115" fmla="*/ 2633 h 3246"/>
              <a:gd name="T116" fmla="*/ 2115 w 5439"/>
              <a:gd name="T117" fmla="*/ 2759 h 3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39" h="3246">
                <a:moveTo>
                  <a:pt x="3523" y="3044"/>
                </a:moveTo>
                <a:lnTo>
                  <a:pt x="4054" y="2568"/>
                </a:lnTo>
                <a:lnTo>
                  <a:pt x="4054" y="2568"/>
                </a:lnTo>
                <a:cubicBezTo>
                  <a:pt x="4064" y="2559"/>
                  <a:pt x="4075" y="2552"/>
                  <a:pt x="4088" y="2545"/>
                </a:cubicBezTo>
                <a:lnTo>
                  <a:pt x="4088" y="2545"/>
                </a:lnTo>
                <a:lnTo>
                  <a:pt x="4088" y="2545"/>
                </a:lnTo>
                <a:lnTo>
                  <a:pt x="4088" y="2545"/>
                </a:lnTo>
                <a:cubicBezTo>
                  <a:pt x="4088" y="2544"/>
                  <a:pt x="4089" y="2544"/>
                  <a:pt x="4090" y="2544"/>
                </a:cubicBezTo>
                <a:lnTo>
                  <a:pt x="4090" y="2544"/>
                </a:lnTo>
                <a:cubicBezTo>
                  <a:pt x="4108" y="2534"/>
                  <a:pt x="4129" y="2528"/>
                  <a:pt x="4153" y="2523"/>
                </a:cubicBezTo>
                <a:lnTo>
                  <a:pt x="4153" y="2523"/>
                </a:lnTo>
                <a:lnTo>
                  <a:pt x="4153" y="2523"/>
                </a:lnTo>
                <a:lnTo>
                  <a:pt x="4153" y="2523"/>
                </a:lnTo>
                <a:cubicBezTo>
                  <a:pt x="4160" y="2522"/>
                  <a:pt x="4169" y="2520"/>
                  <a:pt x="4177" y="2519"/>
                </a:cubicBezTo>
                <a:lnTo>
                  <a:pt x="4177" y="2519"/>
                </a:lnTo>
                <a:cubicBezTo>
                  <a:pt x="4180" y="2519"/>
                  <a:pt x="4182" y="2519"/>
                  <a:pt x="4184" y="2518"/>
                </a:cubicBezTo>
                <a:lnTo>
                  <a:pt x="4184" y="2518"/>
                </a:lnTo>
                <a:cubicBezTo>
                  <a:pt x="4191" y="2518"/>
                  <a:pt x="4197" y="2518"/>
                  <a:pt x="4203" y="2517"/>
                </a:cubicBezTo>
                <a:lnTo>
                  <a:pt x="4203" y="2517"/>
                </a:lnTo>
                <a:lnTo>
                  <a:pt x="4204" y="2517"/>
                </a:lnTo>
                <a:lnTo>
                  <a:pt x="4204" y="2517"/>
                </a:lnTo>
                <a:cubicBezTo>
                  <a:pt x="4213" y="2517"/>
                  <a:pt x="4220" y="2517"/>
                  <a:pt x="4229" y="2518"/>
                </a:cubicBezTo>
                <a:lnTo>
                  <a:pt x="4229" y="2518"/>
                </a:lnTo>
                <a:cubicBezTo>
                  <a:pt x="4255" y="2518"/>
                  <a:pt x="4280" y="2523"/>
                  <a:pt x="4304" y="2529"/>
                </a:cubicBezTo>
                <a:lnTo>
                  <a:pt x="4304" y="2529"/>
                </a:lnTo>
                <a:cubicBezTo>
                  <a:pt x="4332" y="2537"/>
                  <a:pt x="4359" y="2550"/>
                  <a:pt x="4379" y="2566"/>
                </a:cubicBezTo>
                <a:lnTo>
                  <a:pt x="4379" y="2566"/>
                </a:lnTo>
                <a:cubicBezTo>
                  <a:pt x="4386" y="2570"/>
                  <a:pt x="4392" y="2575"/>
                  <a:pt x="4397" y="2581"/>
                </a:cubicBezTo>
                <a:lnTo>
                  <a:pt x="4397" y="2581"/>
                </a:lnTo>
                <a:cubicBezTo>
                  <a:pt x="4461" y="2648"/>
                  <a:pt x="4534" y="2707"/>
                  <a:pt x="4603" y="2749"/>
                </a:cubicBezTo>
                <a:lnTo>
                  <a:pt x="4603" y="2749"/>
                </a:lnTo>
                <a:cubicBezTo>
                  <a:pt x="4634" y="2769"/>
                  <a:pt x="4666" y="2785"/>
                  <a:pt x="4695" y="2797"/>
                </a:cubicBezTo>
                <a:lnTo>
                  <a:pt x="4695" y="2797"/>
                </a:lnTo>
                <a:cubicBezTo>
                  <a:pt x="4806" y="2843"/>
                  <a:pt x="4926" y="2856"/>
                  <a:pt x="5041" y="2838"/>
                </a:cubicBezTo>
                <a:lnTo>
                  <a:pt x="5041" y="2838"/>
                </a:lnTo>
                <a:cubicBezTo>
                  <a:pt x="5150" y="2821"/>
                  <a:pt x="5251" y="2773"/>
                  <a:pt x="5327" y="2705"/>
                </a:cubicBezTo>
                <a:lnTo>
                  <a:pt x="5327" y="2705"/>
                </a:lnTo>
                <a:cubicBezTo>
                  <a:pt x="5403" y="2637"/>
                  <a:pt x="5438" y="2562"/>
                  <a:pt x="5425" y="2494"/>
                </a:cubicBezTo>
                <a:lnTo>
                  <a:pt x="5425" y="2494"/>
                </a:lnTo>
                <a:cubicBezTo>
                  <a:pt x="5421" y="2477"/>
                  <a:pt x="5414" y="2460"/>
                  <a:pt x="5405" y="2444"/>
                </a:cubicBezTo>
                <a:lnTo>
                  <a:pt x="5405" y="2444"/>
                </a:lnTo>
                <a:cubicBezTo>
                  <a:pt x="5404" y="2443"/>
                  <a:pt x="5404" y="2442"/>
                  <a:pt x="5404" y="2441"/>
                </a:cubicBezTo>
                <a:lnTo>
                  <a:pt x="5404" y="2441"/>
                </a:lnTo>
                <a:cubicBezTo>
                  <a:pt x="5402" y="2438"/>
                  <a:pt x="5400" y="2436"/>
                  <a:pt x="5399" y="2434"/>
                </a:cubicBezTo>
                <a:lnTo>
                  <a:pt x="5399" y="2434"/>
                </a:lnTo>
                <a:cubicBezTo>
                  <a:pt x="5398" y="2432"/>
                  <a:pt x="5397" y="2430"/>
                  <a:pt x="5395" y="2428"/>
                </a:cubicBezTo>
                <a:lnTo>
                  <a:pt x="5395" y="2428"/>
                </a:lnTo>
                <a:cubicBezTo>
                  <a:pt x="5394" y="2427"/>
                  <a:pt x="5393" y="2426"/>
                  <a:pt x="5392" y="2424"/>
                </a:cubicBezTo>
                <a:lnTo>
                  <a:pt x="5392" y="2424"/>
                </a:lnTo>
                <a:cubicBezTo>
                  <a:pt x="5390" y="2421"/>
                  <a:pt x="5387" y="2418"/>
                  <a:pt x="5385" y="2415"/>
                </a:cubicBezTo>
                <a:lnTo>
                  <a:pt x="5385" y="2415"/>
                </a:lnTo>
                <a:cubicBezTo>
                  <a:pt x="5385" y="2415"/>
                  <a:pt x="5385" y="2415"/>
                  <a:pt x="5384" y="2414"/>
                </a:cubicBezTo>
                <a:lnTo>
                  <a:pt x="5384" y="2414"/>
                </a:lnTo>
                <a:cubicBezTo>
                  <a:pt x="5355" y="2380"/>
                  <a:pt x="5311" y="2349"/>
                  <a:pt x="5253" y="2323"/>
                </a:cubicBezTo>
                <a:lnTo>
                  <a:pt x="5253" y="2323"/>
                </a:lnTo>
                <a:cubicBezTo>
                  <a:pt x="5246" y="2320"/>
                  <a:pt x="5239" y="2317"/>
                  <a:pt x="5232" y="2314"/>
                </a:cubicBezTo>
                <a:lnTo>
                  <a:pt x="5232" y="2314"/>
                </a:lnTo>
                <a:cubicBezTo>
                  <a:pt x="5137" y="2275"/>
                  <a:pt x="4973" y="2240"/>
                  <a:pt x="4795" y="2223"/>
                </a:cubicBezTo>
                <a:lnTo>
                  <a:pt x="4795" y="2223"/>
                </a:lnTo>
                <a:cubicBezTo>
                  <a:pt x="4778" y="2221"/>
                  <a:pt x="4761" y="2218"/>
                  <a:pt x="4745" y="2213"/>
                </a:cubicBezTo>
                <a:lnTo>
                  <a:pt x="4745" y="2213"/>
                </a:lnTo>
                <a:cubicBezTo>
                  <a:pt x="4729" y="2210"/>
                  <a:pt x="4714" y="2204"/>
                  <a:pt x="4701" y="2198"/>
                </a:cubicBezTo>
                <a:lnTo>
                  <a:pt x="4701" y="2198"/>
                </a:lnTo>
                <a:cubicBezTo>
                  <a:pt x="4673" y="2185"/>
                  <a:pt x="4650" y="2169"/>
                  <a:pt x="4635" y="2150"/>
                </a:cubicBezTo>
                <a:lnTo>
                  <a:pt x="4635" y="2150"/>
                </a:lnTo>
                <a:cubicBezTo>
                  <a:pt x="4617" y="2127"/>
                  <a:pt x="4612" y="2103"/>
                  <a:pt x="4618" y="2080"/>
                </a:cubicBezTo>
                <a:lnTo>
                  <a:pt x="4618" y="2080"/>
                </a:lnTo>
                <a:cubicBezTo>
                  <a:pt x="4618" y="2078"/>
                  <a:pt x="4618" y="2077"/>
                  <a:pt x="4619" y="2076"/>
                </a:cubicBezTo>
                <a:lnTo>
                  <a:pt x="4619" y="2076"/>
                </a:lnTo>
                <a:cubicBezTo>
                  <a:pt x="4619" y="2075"/>
                  <a:pt x="4620" y="2074"/>
                  <a:pt x="4620" y="2073"/>
                </a:cubicBezTo>
                <a:lnTo>
                  <a:pt x="4620" y="2073"/>
                </a:lnTo>
                <a:cubicBezTo>
                  <a:pt x="4625" y="2060"/>
                  <a:pt x="4634" y="2047"/>
                  <a:pt x="4647" y="2035"/>
                </a:cubicBezTo>
                <a:lnTo>
                  <a:pt x="5403" y="1357"/>
                </a:lnTo>
                <a:lnTo>
                  <a:pt x="2104" y="0"/>
                </a:lnTo>
                <a:lnTo>
                  <a:pt x="0" y="1889"/>
                </a:lnTo>
                <a:lnTo>
                  <a:pt x="1186" y="2377"/>
                </a:lnTo>
                <a:lnTo>
                  <a:pt x="1186" y="2377"/>
                </a:lnTo>
                <a:lnTo>
                  <a:pt x="1186" y="2377"/>
                </a:lnTo>
                <a:cubicBezTo>
                  <a:pt x="1199" y="2382"/>
                  <a:pt x="1214" y="2386"/>
                  <a:pt x="1228" y="2388"/>
                </a:cubicBezTo>
                <a:lnTo>
                  <a:pt x="1228" y="2388"/>
                </a:lnTo>
                <a:lnTo>
                  <a:pt x="1229" y="2388"/>
                </a:lnTo>
                <a:lnTo>
                  <a:pt x="1229" y="2388"/>
                </a:lnTo>
                <a:cubicBezTo>
                  <a:pt x="1233" y="2389"/>
                  <a:pt x="1238" y="2390"/>
                  <a:pt x="1242" y="2390"/>
                </a:cubicBezTo>
                <a:lnTo>
                  <a:pt x="1242" y="2390"/>
                </a:lnTo>
                <a:cubicBezTo>
                  <a:pt x="1243" y="2390"/>
                  <a:pt x="1244" y="2390"/>
                  <a:pt x="1244" y="2390"/>
                </a:cubicBezTo>
                <a:lnTo>
                  <a:pt x="1244" y="2390"/>
                </a:lnTo>
                <a:cubicBezTo>
                  <a:pt x="1264" y="2391"/>
                  <a:pt x="1283" y="2390"/>
                  <a:pt x="1302" y="2385"/>
                </a:cubicBezTo>
                <a:lnTo>
                  <a:pt x="1302" y="2385"/>
                </a:lnTo>
                <a:cubicBezTo>
                  <a:pt x="1303" y="2385"/>
                  <a:pt x="1304" y="2385"/>
                  <a:pt x="1305" y="2385"/>
                </a:cubicBezTo>
                <a:lnTo>
                  <a:pt x="1305" y="2385"/>
                </a:lnTo>
                <a:cubicBezTo>
                  <a:pt x="1329" y="2379"/>
                  <a:pt x="1349" y="2368"/>
                  <a:pt x="1361" y="2355"/>
                </a:cubicBezTo>
                <a:lnTo>
                  <a:pt x="1361" y="2355"/>
                </a:lnTo>
                <a:cubicBezTo>
                  <a:pt x="1368" y="2347"/>
                  <a:pt x="1373" y="2338"/>
                  <a:pt x="1376" y="2328"/>
                </a:cubicBezTo>
                <a:lnTo>
                  <a:pt x="1376" y="2328"/>
                </a:lnTo>
                <a:cubicBezTo>
                  <a:pt x="1393" y="2236"/>
                  <a:pt x="1431" y="2153"/>
                  <a:pt x="1480" y="2092"/>
                </a:cubicBezTo>
                <a:lnTo>
                  <a:pt x="1480" y="2092"/>
                </a:lnTo>
                <a:cubicBezTo>
                  <a:pt x="1492" y="2078"/>
                  <a:pt x="1504" y="2065"/>
                  <a:pt x="1517" y="2054"/>
                </a:cubicBezTo>
                <a:lnTo>
                  <a:pt x="1517" y="2054"/>
                </a:lnTo>
                <a:cubicBezTo>
                  <a:pt x="1522" y="2050"/>
                  <a:pt x="1527" y="2045"/>
                  <a:pt x="1532" y="2041"/>
                </a:cubicBezTo>
                <a:lnTo>
                  <a:pt x="1532" y="2041"/>
                </a:lnTo>
                <a:cubicBezTo>
                  <a:pt x="1534" y="2040"/>
                  <a:pt x="1535" y="2039"/>
                  <a:pt x="1537" y="2037"/>
                </a:cubicBezTo>
                <a:lnTo>
                  <a:pt x="1537" y="2037"/>
                </a:lnTo>
                <a:cubicBezTo>
                  <a:pt x="1541" y="2034"/>
                  <a:pt x="1545" y="2031"/>
                  <a:pt x="1548" y="2029"/>
                </a:cubicBezTo>
                <a:lnTo>
                  <a:pt x="1548" y="2029"/>
                </a:lnTo>
                <a:cubicBezTo>
                  <a:pt x="1551" y="2027"/>
                  <a:pt x="1553" y="2026"/>
                  <a:pt x="1554" y="2024"/>
                </a:cubicBezTo>
                <a:lnTo>
                  <a:pt x="1554" y="2024"/>
                </a:lnTo>
                <a:cubicBezTo>
                  <a:pt x="1558" y="2021"/>
                  <a:pt x="1562" y="2019"/>
                  <a:pt x="1565" y="2017"/>
                </a:cubicBezTo>
                <a:lnTo>
                  <a:pt x="1565" y="2017"/>
                </a:lnTo>
                <a:cubicBezTo>
                  <a:pt x="1568" y="2015"/>
                  <a:pt x="1570" y="2014"/>
                  <a:pt x="1572" y="2012"/>
                </a:cubicBezTo>
                <a:lnTo>
                  <a:pt x="1572" y="2012"/>
                </a:lnTo>
                <a:cubicBezTo>
                  <a:pt x="1576" y="2010"/>
                  <a:pt x="1580" y="2008"/>
                  <a:pt x="1583" y="2005"/>
                </a:cubicBezTo>
                <a:lnTo>
                  <a:pt x="1583" y="2005"/>
                </a:lnTo>
                <a:cubicBezTo>
                  <a:pt x="1586" y="2004"/>
                  <a:pt x="1587" y="2003"/>
                  <a:pt x="1590" y="2002"/>
                </a:cubicBezTo>
                <a:lnTo>
                  <a:pt x="1590" y="2002"/>
                </a:lnTo>
                <a:cubicBezTo>
                  <a:pt x="1594" y="1999"/>
                  <a:pt x="1598" y="1997"/>
                  <a:pt x="1602" y="1995"/>
                </a:cubicBezTo>
                <a:lnTo>
                  <a:pt x="1602" y="1995"/>
                </a:lnTo>
                <a:cubicBezTo>
                  <a:pt x="1604" y="1994"/>
                  <a:pt x="1606" y="1993"/>
                  <a:pt x="1609" y="1991"/>
                </a:cubicBezTo>
                <a:lnTo>
                  <a:pt x="1609" y="1991"/>
                </a:lnTo>
                <a:cubicBezTo>
                  <a:pt x="1613" y="1989"/>
                  <a:pt x="1617" y="1987"/>
                  <a:pt x="1621" y="1985"/>
                </a:cubicBezTo>
                <a:lnTo>
                  <a:pt x="1621" y="1985"/>
                </a:lnTo>
                <a:cubicBezTo>
                  <a:pt x="1623" y="1984"/>
                  <a:pt x="1626" y="1983"/>
                  <a:pt x="1628" y="1982"/>
                </a:cubicBezTo>
                <a:lnTo>
                  <a:pt x="1628" y="1982"/>
                </a:lnTo>
                <a:cubicBezTo>
                  <a:pt x="1633" y="1980"/>
                  <a:pt x="1638" y="1978"/>
                  <a:pt x="1643" y="1976"/>
                </a:cubicBezTo>
                <a:lnTo>
                  <a:pt x="1643" y="1976"/>
                </a:lnTo>
                <a:cubicBezTo>
                  <a:pt x="1645" y="1975"/>
                  <a:pt x="1646" y="1974"/>
                  <a:pt x="1648" y="1974"/>
                </a:cubicBezTo>
                <a:lnTo>
                  <a:pt x="1648" y="1974"/>
                </a:lnTo>
                <a:cubicBezTo>
                  <a:pt x="1655" y="1971"/>
                  <a:pt x="1661" y="1968"/>
                  <a:pt x="1669" y="1966"/>
                </a:cubicBezTo>
                <a:lnTo>
                  <a:pt x="1669" y="1966"/>
                </a:lnTo>
                <a:cubicBezTo>
                  <a:pt x="1669" y="1966"/>
                  <a:pt x="1670" y="1966"/>
                  <a:pt x="1671" y="1965"/>
                </a:cubicBezTo>
                <a:lnTo>
                  <a:pt x="1671" y="1965"/>
                </a:lnTo>
                <a:cubicBezTo>
                  <a:pt x="1677" y="1963"/>
                  <a:pt x="1684" y="1961"/>
                  <a:pt x="1690" y="1959"/>
                </a:cubicBezTo>
                <a:lnTo>
                  <a:pt x="1690" y="1959"/>
                </a:lnTo>
                <a:cubicBezTo>
                  <a:pt x="1692" y="1958"/>
                  <a:pt x="1695" y="1958"/>
                  <a:pt x="1697" y="1957"/>
                </a:cubicBezTo>
                <a:lnTo>
                  <a:pt x="1697" y="1957"/>
                </a:lnTo>
                <a:cubicBezTo>
                  <a:pt x="1702" y="1955"/>
                  <a:pt x="1707" y="1954"/>
                  <a:pt x="1712" y="1953"/>
                </a:cubicBezTo>
                <a:lnTo>
                  <a:pt x="1712" y="1953"/>
                </a:lnTo>
                <a:cubicBezTo>
                  <a:pt x="1714" y="1952"/>
                  <a:pt x="1717" y="1951"/>
                  <a:pt x="1720" y="1950"/>
                </a:cubicBezTo>
                <a:lnTo>
                  <a:pt x="1720" y="1950"/>
                </a:lnTo>
                <a:cubicBezTo>
                  <a:pt x="1724" y="1949"/>
                  <a:pt x="1729" y="1948"/>
                  <a:pt x="1734" y="1947"/>
                </a:cubicBezTo>
                <a:lnTo>
                  <a:pt x="1734" y="1947"/>
                </a:lnTo>
                <a:cubicBezTo>
                  <a:pt x="1737" y="1946"/>
                  <a:pt x="1740" y="1945"/>
                  <a:pt x="1743" y="1945"/>
                </a:cubicBezTo>
                <a:lnTo>
                  <a:pt x="1743" y="1945"/>
                </a:lnTo>
                <a:cubicBezTo>
                  <a:pt x="1748" y="1944"/>
                  <a:pt x="1753" y="1943"/>
                  <a:pt x="1757" y="1942"/>
                </a:cubicBezTo>
                <a:lnTo>
                  <a:pt x="1757" y="1942"/>
                </a:lnTo>
                <a:cubicBezTo>
                  <a:pt x="1760" y="1942"/>
                  <a:pt x="1764" y="1941"/>
                  <a:pt x="1766" y="1941"/>
                </a:cubicBezTo>
                <a:lnTo>
                  <a:pt x="1766" y="1941"/>
                </a:lnTo>
                <a:cubicBezTo>
                  <a:pt x="1771" y="1940"/>
                  <a:pt x="1776" y="1939"/>
                  <a:pt x="1781" y="1938"/>
                </a:cubicBezTo>
                <a:lnTo>
                  <a:pt x="1781" y="1938"/>
                </a:lnTo>
                <a:cubicBezTo>
                  <a:pt x="1784" y="1937"/>
                  <a:pt x="1787" y="1937"/>
                  <a:pt x="1790" y="1937"/>
                </a:cubicBezTo>
                <a:lnTo>
                  <a:pt x="1790" y="1937"/>
                </a:lnTo>
                <a:cubicBezTo>
                  <a:pt x="1795" y="1936"/>
                  <a:pt x="1801" y="1936"/>
                  <a:pt x="1806" y="1935"/>
                </a:cubicBezTo>
                <a:lnTo>
                  <a:pt x="1806" y="1935"/>
                </a:lnTo>
                <a:cubicBezTo>
                  <a:pt x="1809" y="1935"/>
                  <a:pt x="1812" y="1935"/>
                  <a:pt x="1815" y="1934"/>
                </a:cubicBezTo>
                <a:lnTo>
                  <a:pt x="1815" y="1934"/>
                </a:lnTo>
                <a:cubicBezTo>
                  <a:pt x="1816" y="1934"/>
                  <a:pt x="1816" y="1934"/>
                  <a:pt x="1817" y="1934"/>
                </a:cubicBezTo>
                <a:lnTo>
                  <a:pt x="1817" y="1934"/>
                </a:lnTo>
                <a:cubicBezTo>
                  <a:pt x="1822" y="1933"/>
                  <a:pt x="1827" y="1933"/>
                  <a:pt x="1831" y="1933"/>
                </a:cubicBezTo>
                <a:lnTo>
                  <a:pt x="1831" y="1933"/>
                </a:lnTo>
                <a:cubicBezTo>
                  <a:pt x="1834" y="1932"/>
                  <a:pt x="1837" y="1932"/>
                  <a:pt x="1840" y="1932"/>
                </a:cubicBezTo>
                <a:lnTo>
                  <a:pt x="1840" y="1932"/>
                </a:lnTo>
                <a:cubicBezTo>
                  <a:pt x="1849" y="1931"/>
                  <a:pt x="1857" y="1931"/>
                  <a:pt x="1866" y="1930"/>
                </a:cubicBezTo>
                <a:lnTo>
                  <a:pt x="1866" y="1930"/>
                </a:lnTo>
                <a:cubicBezTo>
                  <a:pt x="1988" y="1926"/>
                  <a:pt x="2124" y="1950"/>
                  <a:pt x="2251" y="1999"/>
                </a:cubicBezTo>
                <a:lnTo>
                  <a:pt x="2251" y="1999"/>
                </a:lnTo>
                <a:cubicBezTo>
                  <a:pt x="2259" y="2002"/>
                  <a:pt x="2268" y="2005"/>
                  <a:pt x="2276" y="2008"/>
                </a:cubicBezTo>
                <a:lnTo>
                  <a:pt x="2276" y="2008"/>
                </a:lnTo>
                <a:cubicBezTo>
                  <a:pt x="2411" y="2064"/>
                  <a:pt x="2507" y="2136"/>
                  <a:pt x="2549" y="2212"/>
                </a:cubicBezTo>
                <a:lnTo>
                  <a:pt x="2549" y="2212"/>
                </a:lnTo>
                <a:cubicBezTo>
                  <a:pt x="2594" y="2295"/>
                  <a:pt x="2574" y="2379"/>
                  <a:pt x="2490" y="2454"/>
                </a:cubicBezTo>
                <a:lnTo>
                  <a:pt x="2490" y="2454"/>
                </a:lnTo>
                <a:cubicBezTo>
                  <a:pt x="2477" y="2465"/>
                  <a:pt x="2463" y="2476"/>
                  <a:pt x="2445" y="2488"/>
                </a:cubicBezTo>
                <a:lnTo>
                  <a:pt x="2445" y="2488"/>
                </a:lnTo>
                <a:cubicBezTo>
                  <a:pt x="2372" y="2538"/>
                  <a:pt x="2256" y="2590"/>
                  <a:pt x="2117" y="2633"/>
                </a:cubicBezTo>
                <a:lnTo>
                  <a:pt x="2117" y="2633"/>
                </a:lnTo>
                <a:cubicBezTo>
                  <a:pt x="2080" y="2645"/>
                  <a:pt x="2058" y="2667"/>
                  <a:pt x="2057" y="2693"/>
                </a:cubicBezTo>
                <a:lnTo>
                  <a:pt x="2057" y="2693"/>
                </a:lnTo>
                <a:cubicBezTo>
                  <a:pt x="2057" y="2719"/>
                  <a:pt x="2079" y="2743"/>
                  <a:pt x="2115" y="2759"/>
                </a:cubicBezTo>
                <a:lnTo>
                  <a:pt x="3300" y="3245"/>
                </a:lnTo>
                <a:lnTo>
                  <a:pt x="3523" y="3044"/>
                </a:lnTo>
              </a:path>
            </a:pathLst>
          </a:custGeom>
          <a:solidFill>
            <a:schemeClr val="accent2"/>
          </a:solidFill>
          <a:ln>
            <a:noFill/>
          </a:ln>
          <a:effectLst/>
        </p:spPr>
        <p:txBody>
          <a:bodyPr wrap="none" anchor="ctr"/>
          <a:lstStyle/>
          <a:p>
            <a:endParaRPr lang="en-US" sz="3265">
              <a:latin typeface="Arial" panose="020B0604020202020204" pitchFamily="34" charset="0"/>
              <a:cs typeface="Arial" panose="020B0604020202020204" pitchFamily="34" charset="0"/>
            </a:endParaRPr>
          </a:p>
        </p:txBody>
      </p:sp>
      <p:sp>
        <p:nvSpPr>
          <p:cNvPr id="24" name="Freeform 43">
            <a:extLst>
              <a:ext uri="{FF2B5EF4-FFF2-40B4-BE49-F238E27FC236}">
                <a16:creationId xmlns:a16="http://schemas.microsoft.com/office/drawing/2014/main" id="{DE6F4FBC-B163-E6FD-848B-15FEC4C724F2}"/>
              </a:ext>
            </a:extLst>
          </p:cNvPr>
          <p:cNvSpPr>
            <a:spLocks noChangeArrowheads="1"/>
          </p:cNvSpPr>
          <p:nvPr/>
        </p:nvSpPr>
        <p:spPr bwMode="auto">
          <a:xfrm>
            <a:off x="2689958" y="3278901"/>
            <a:ext cx="3364841" cy="2021652"/>
          </a:xfrm>
          <a:custGeom>
            <a:avLst/>
            <a:gdLst>
              <a:gd name="T0" fmla="*/ 5403 w 5404"/>
              <a:gd name="T1" fmla="*/ 1356 h 3247"/>
              <a:gd name="T2" fmla="*/ 4218 w 5404"/>
              <a:gd name="T3" fmla="*/ 870 h 3247"/>
              <a:gd name="T4" fmla="*/ 4197 w 5404"/>
              <a:gd name="T5" fmla="*/ 860 h 3247"/>
              <a:gd name="T6" fmla="*/ 4125 w 5404"/>
              <a:gd name="T7" fmla="*/ 763 h 3247"/>
              <a:gd name="T8" fmla="*/ 4201 w 5404"/>
              <a:gd name="T9" fmla="*/ 674 h 3247"/>
              <a:gd name="T10" fmla="*/ 4222 w 5404"/>
              <a:gd name="T11" fmla="*/ 666 h 3247"/>
              <a:gd name="T12" fmla="*/ 4280 w 5404"/>
              <a:gd name="T13" fmla="*/ 647 h 3247"/>
              <a:gd name="T14" fmla="*/ 4569 w 5404"/>
              <a:gd name="T15" fmla="*/ 501 h 3247"/>
              <a:gd name="T16" fmla="*/ 4620 w 5404"/>
              <a:gd name="T17" fmla="*/ 297 h 3247"/>
              <a:gd name="T18" fmla="*/ 4379 w 5404"/>
              <a:gd name="T19" fmla="*/ 120 h 3247"/>
              <a:gd name="T20" fmla="*/ 4018 w 5404"/>
              <a:gd name="T21" fmla="*/ 50 h 3247"/>
              <a:gd name="T22" fmla="*/ 3726 w 5404"/>
              <a:gd name="T23" fmla="*/ 155 h 3247"/>
              <a:gd name="T24" fmla="*/ 3596 w 5404"/>
              <a:gd name="T25" fmla="*/ 410 h 3247"/>
              <a:gd name="T26" fmla="*/ 3482 w 5404"/>
              <a:gd name="T27" fmla="*/ 501 h 3247"/>
              <a:gd name="T28" fmla="*/ 3433 w 5404"/>
              <a:gd name="T29" fmla="*/ 509 h 3247"/>
              <a:gd name="T30" fmla="*/ 3288 w 5404"/>
              <a:gd name="T31" fmla="*/ 487 h 3247"/>
              <a:gd name="T32" fmla="*/ 0 w 5404"/>
              <a:gd name="T33" fmla="*/ 1889 h 3247"/>
              <a:gd name="T34" fmla="*/ 4055 w 5404"/>
              <a:gd name="T35" fmla="*/ 2567 h 3247"/>
              <a:gd name="T36" fmla="*/ 4062 w 5404"/>
              <a:gd name="T37" fmla="*/ 2497 h 3247"/>
              <a:gd name="T38" fmla="*/ 3962 w 5404"/>
              <a:gd name="T39" fmla="*/ 2451 h 3247"/>
              <a:gd name="T40" fmla="*/ 3522 w 5404"/>
              <a:gd name="T41" fmla="*/ 2363 h 3247"/>
              <a:gd name="T42" fmla="*/ 3493 w 5404"/>
              <a:gd name="T43" fmla="*/ 2352 h 3247"/>
              <a:gd name="T44" fmla="*/ 3266 w 5404"/>
              <a:gd name="T45" fmla="*/ 2137 h 3247"/>
              <a:gd name="T46" fmla="*/ 3265 w 5404"/>
              <a:gd name="T47" fmla="*/ 2134 h 3247"/>
              <a:gd name="T48" fmla="*/ 3265 w 5404"/>
              <a:gd name="T49" fmla="*/ 2130 h 3247"/>
              <a:gd name="T50" fmla="*/ 3264 w 5404"/>
              <a:gd name="T51" fmla="*/ 2120 h 3247"/>
              <a:gd name="T52" fmla="*/ 3263 w 5404"/>
              <a:gd name="T53" fmla="*/ 2109 h 3247"/>
              <a:gd name="T54" fmla="*/ 3263 w 5404"/>
              <a:gd name="T55" fmla="*/ 2108 h 3247"/>
              <a:gd name="T56" fmla="*/ 3359 w 5404"/>
              <a:gd name="T57" fmla="*/ 1912 h 3247"/>
              <a:gd name="T58" fmla="*/ 3375 w 5404"/>
              <a:gd name="T59" fmla="*/ 1897 h 3247"/>
              <a:gd name="T60" fmla="*/ 4065 w 5404"/>
              <a:gd name="T61" fmla="*/ 1777 h 3247"/>
              <a:gd name="T62" fmla="*/ 4113 w 5404"/>
              <a:gd name="T63" fmla="*/ 1795 h 3247"/>
              <a:gd name="T64" fmla="*/ 4436 w 5404"/>
              <a:gd name="T65" fmla="*/ 2027 h 3247"/>
              <a:gd name="T66" fmla="*/ 4539 w 5404"/>
              <a:gd name="T67" fmla="*/ 2066 h 3247"/>
              <a:gd name="T68" fmla="*/ 4648 w 5404"/>
              <a:gd name="T69" fmla="*/ 2035 h 3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04" h="3247">
                <a:moveTo>
                  <a:pt x="4648" y="2035"/>
                </a:moveTo>
                <a:lnTo>
                  <a:pt x="5403" y="1356"/>
                </a:lnTo>
                <a:lnTo>
                  <a:pt x="4218" y="870"/>
                </a:lnTo>
                <a:lnTo>
                  <a:pt x="4218" y="870"/>
                </a:lnTo>
                <a:cubicBezTo>
                  <a:pt x="4210" y="867"/>
                  <a:pt x="4203" y="863"/>
                  <a:pt x="4197" y="860"/>
                </a:cubicBezTo>
                <a:lnTo>
                  <a:pt x="4197" y="860"/>
                </a:lnTo>
                <a:cubicBezTo>
                  <a:pt x="4150" y="835"/>
                  <a:pt x="4123" y="800"/>
                  <a:pt x="4125" y="763"/>
                </a:cubicBezTo>
                <a:lnTo>
                  <a:pt x="4125" y="763"/>
                </a:lnTo>
                <a:cubicBezTo>
                  <a:pt x="4125" y="727"/>
                  <a:pt x="4153" y="695"/>
                  <a:pt x="4201" y="674"/>
                </a:cubicBezTo>
                <a:lnTo>
                  <a:pt x="4201" y="674"/>
                </a:lnTo>
                <a:cubicBezTo>
                  <a:pt x="4208" y="671"/>
                  <a:pt x="4214" y="669"/>
                  <a:pt x="4222" y="666"/>
                </a:cubicBezTo>
                <a:lnTo>
                  <a:pt x="4222" y="666"/>
                </a:lnTo>
                <a:cubicBezTo>
                  <a:pt x="4242" y="660"/>
                  <a:pt x="4261" y="654"/>
                  <a:pt x="4280" y="647"/>
                </a:cubicBezTo>
                <a:lnTo>
                  <a:pt x="4280" y="647"/>
                </a:lnTo>
                <a:cubicBezTo>
                  <a:pt x="4412" y="601"/>
                  <a:pt x="4517" y="548"/>
                  <a:pt x="4569" y="501"/>
                </a:cubicBezTo>
                <a:lnTo>
                  <a:pt x="4569" y="501"/>
                </a:lnTo>
                <a:cubicBezTo>
                  <a:pt x="4640" y="437"/>
                  <a:pt x="4658" y="367"/>
                  <a:pt x="4620" y="297"/>
                </a:cubicBezTo>
                <a:lnTo>
                  <a:pt x="4620" y="297"/>
                </a:lnTo>
                <a:cubicBezTo>
                  <a:pt x="4583" y="232"/>
                  <a:pt x="4498" y="169"/>
                  <a:pt x="4379" y="120"/>
                </a:cubicBezTo>
                <a:lnTo>
                  <a:pt x="4379" y="120"/>
                </a:lnTo>
                <a:cubicBezTo>
                  <a:pt x="4260" y="71"/>
                  <a:pt x="4132" y="46"/>
                  <a:pt x="4018" y="50"/>
                </a:cubicBezTo>
                <a:lnTo>
                  <a:pt x="4018" y="50"/>
                </a:lnTo>
                <a:cubicBezTo>
                  <a:pt x="3898" y="54"/>
                  <a:pt x="3797" y="91"/>
                  <a:pt x="3726" y="155"/>
                </a:cubicBezTo>
                <a:lnTo>
                  <a:pt x="3726" y="155"/>
                </a:lnTo>
                <a:cubicBezTo>
                  <a:pt x="3665" y="209"/>
                  <a:pt x="3616" y="304"/>
                  <a:pt x="3596" y="410"/>
                </a:cubicBezTo>
                <a:lnTo>
                  <a:pt x="3596" y="410"/>
                </a:lnTo>
                <a:cubicBezTo>
                  <a:pt x="3588" y="451"/>
                  <a:pt x="3545" y="485"/>
                  <a:pt x="3482" y="501"/>
                </a:cubicBezTo>
                <a:lnTo>
                  <a:pt x="3482" y="501"/>
                </a:lnTo>
                <a:cubicBezTo>
                  <a:pt x="3466" y="505"/>
                  <a:pt x="3450" y="507"/>
                  <a:pt x="3433" y="509"/>
                </a:cubicBezTo>
                <a:lnTo>
                  <a:pt x="3433" y="509"/>
                </a:lnTo>
                <a:cubicBezTo>
                  <a:pt x="3384" y="513"/>
                  <a:pt x="3332" y="506"/>
                  <a:pt x="3288" y="487"/>
                </a:cubicBezTo>
                <a:lnTo>
                  <a:pt x="3288" y="487"/>
                </a:lnTo>
                <a:lnTo>
                  <a:pt x="2103" y="0"/>
                </a:lnTo>
                <a:lnTo>
                  <a:pt x="0" y="1889"/>
                </a:lnTo>
                <a:lnTo>
                  <a:pt x="3300" y="3246"/>
                </a:lnTo>
                <a:lnTo>
                  <a:pt x="4055" y="2567"/>
                </a:lnTo>
                <a:lnTo>
                  <a:pt x="4055" y="2567"/>
                </a:lnTo>
                <a:cubicBezTo>
                  <a:pt x="4078" y="2546"/>
                  <a:pt x="4081" y="2520"/>
                  <a:pt x="4062" y="2497"/>
                </a:cubicBezTo>
                <a:lnTo>
                  <a:pt x="4062" y="2497"/>
                </a:lnTo>
                <a:cubicBezTo>
                  <a:pt x="4043" y="2473"/>
                  <a:pt x="4006" y="2456"/>
                  <a:pt x="3962" y="2451"/>
                </a:cubicBezTo>
                <a:lnTo>
                  <a:pt x="3962" y="2451"/>
                </a:lnTo>
                <a:cubicBezTo>
                  <a:pt x="3787" y="2434"/>
                  <a:pt x="3630" y="2402"/>
                  <a:pt x="3522" y="2363"/>
                </a:cubicBezTo>
                <a:lnTo>
                  <a:pt x="3522" y="2363"/>
                </a:lnTo>
                <a:cubicBezTo>
                  <a:pt x="3512" y="2360"/>
                  <a:pt x="3502" y="2356"/>
                  <a:pt x="3493" y="2352"/>
                </a:cubicBezTo>
                <a:lnTo>
                  <a:pt x="3493" y="2352"/>
                </a:lnTo>
                <a:cubicBezTo>
                  <a:pt x="3362" y="2298"/>
                  <a:pt x="3283" y="2224"/>
                  <a:pt x="3266" y="2137"/>
                </a:cubicBezTo>
                <a:lnTo>
                  <a:pt x="3266" y="2137"/>
                </a:lnTo>
                <a:cubicBezTo>
                  <a:pt x="3266" y="2136"/>
                  <a:pt x="3265" y="2135"/>
                  <a:pt x="3265" y="2134"/>
                </a:cubicBezTo>
                <a:lnTo>
                  <a:pt x="3265" y="2134"/>
                </a:lnTo>
                <a:cubicBezTo>
                  <a:pt x="3265" y="2133"/>
                  <a:pt x="3265" y="2131"/>
                  <a:pt x="3265" y="2130"/>
                </a:cubicBezTo>
                <a:lnTo>
                  <a:pt x="3265" y="2130"/>
                </a:lnTo>
                <a:cubicBezTo>
                  <a:pt x="3264" y="2126"/>
                  <a:pt x="3264" y="2124"/>
                  <a:pt x="3264" y="2120"/>
                </a:cubicBezTo>
                <a:lnTo>
                  <a:pt x="3264" y="2120"/>
                </a:lnTo>
                <a:cubicBezTo>
                  <a:pt x="3263" y="2117"/>
                  <a:pt x="3263" y="2113"/>
                  <a:pt x="3263" y="2109"/>
                </a:cubicBezTo>
                <a:lnTo>
                  <a:pt x="3263" y="2109"/>
                </a:lnTo>
                <a:lnTo>
                  <a:pt x="3263" y="2108"/>
                </a:lnTo>
                <a:lnTo>
                  <a:pt x="3263" y="2108"/>
                </a:lnTo>
                <a:cubicBezTo>
                  <a:pt x="3261" y="2044"/>
                  <a:pt x="3293" y="1977"/>
                  <a:pt x="3359" y="1912"/>
                </a:cubicBezTo>
                <a:lnTo>
                  <a:pt x="3359" y="1912"/>
                </a:lnTo>
                <a:cubicBezTo>
                  <a:pt x="3364" y="1907"/>
                  <a:pt x="3369" y="1902"/>
                  <a:pt x="3375" y="1897"/>
                </a:cubicBezTo>
                <a:lnTo>
                  <a:pt x="3375" y="1897"/>
                </a:lnTo>
                <a:cubicBezTo>
                  <a:pt x="3548" y="1741"/>
                  <a:pt x="3821" y="1695"/>
                  <a:pt x="4065" y="1777"/>
                </a:cubicBezTo>
                <a:lnTo>
                  <a:pt x="4065" y="1777"/>
                </a:lnTo>
                <a:cubicBezTo>
                  <a:pt x="4081" y="1782"/>
                  <a:pt x="4097" y="1788"/>
                  <a:pt x="4113" y="1795"/>
                </a:cubicBezTo>
                <a:lnTo>
                  <a:pt x="4113" y="1795"/>
                </a:lnTo>
                <a:cubicBezTo>
                  <a:pt x="4218" y="1838"/>
                  <a:pt x="4335" y="1922"/>
                  <a:pt x="4436" y="2027"/>
                </a:cubicBezTo>
                <a:lnTo>
                  <a:pt x="4436" y="2027"/>
                </a:lnTo>
                <a:cubicBezTo>
                  <a:pt x="4457" y="2049"/>
                  <a:pt x="4496" y="2063"/>
                  <a:pt x="4539" y="2066"/>
                </a:cubicBezTo>
                <a:lnTo>
                  <a:pt x="4539" y="2066"/>
                </a:lnTo>
                <a:cubicBezTo>
                  <a:pt x="4583" y="2067"/>
                  <a:pt x="4624" y="2056"/>
                  <a:pt x="4648" y="2035"/>
                </a:cubicBezTo>
              </a:path>
            </a:pathLst>
          </a:custGeom>
          <a:solidFill>
            <a:schemeClr val="accent2">
              <a:lumMod val="60000"/>
              <a:lumOff val="40000"/>
            </a:schemeClr>
          </a:solidFill>
          <a:ln>
            <a:noFill/>
          </a:ln>
          <a:effectLst/>
        </p:spPr>
        <p:txBody>
          <a:bodyPr wrap="none" anchor="ctr"/>
          <a:lstStyle/>
          <a:p>
            <a:endParaRPr lang="en-US" sz="3265">
              <a:latin typeface="Arial" panose="020B0604020202020204" pitchFamily="34" charset="0"/>
              <a:cs typeface="Arial" panose="020B0604020202020204" pitchFamily="34" charset="0"/>
            </a:endParaRPr>
          </a:p>
        </p:txBody>
      </p:sp>
      <p:sp>
        <p:nvSpPr>
          <p:cNvPr id="27" name="Freeform 44">
            <a:extLst>
              <a:ext uri="{FF2B5EF4-FFF2-40B4-BE49-F238E27FC236}">
                <a16:creationId xmlns:a16="http://schemas.microsoft.com/office/drawing/2014/main" id="{DB9990DE-9B34-1F9C-A6FB-EE7ADA82111A}"/>
              </a:ext>
            </a:extLst>
          </p:cNvPr>
          <p:cNvSpPr>
            <a:spLocks noChangeArrowheads="1"/>
          </p:cNvSpPr>
          <p:nvPr/>
        </p:nvSpPr>
        <p:spPr bwMode="auto">
          <a:xfrm>
            <a:off x="2689956" y="4457285"/>
            <a:ext cx="4153176" cy="2419938"/>
          </a:xfrm>
          <a:custGeom>
            <a:avLst/>
            <a:gdLst>
              <a:gd name="T0" fmla="*/ 3279 w 6668"/>
              <a:gd name="T1" fmla="*/ 1348 h 3886"/>
              <a:gd name="T2" fmla="*/ 0 w 6668"/>
              <a:gd name="T3" fmla="*/ 0 h 3886"/>
              <a:gd name="T4" fmla="*/ 0 w 6668"/>
              <a:gd name="T5" fmla="*/ 1048 h 3886"/>
              <a:gd name="T6" fmla="*/ 6667 w 6668"/>
              <a:gd name="T7" fmla="*/ 3885 h 3886"/>
              <a:gd name="T8" fmla="*/ 6667 w 6668"/>
              <a:gd name="T9" fmla="*/ 2740 h 3886"/>
              <a:gd name="T10" fmla="*/ 3279 w 6668"/>
              <a:gd name="T11" fmla="*/ 1348 h 3886"/>
            </a:gdLst>
            <a:ahLst/>
            <a:cxnLst>
              <a:cxn ang="0">
                <a:pos x="T0" y="T1"/>
              </a:cxn>
              <a:cxn ang="0">
                <a:pos x="T2" y="T3"/>
              </a:cxn>
              <a:cxn ang="0">
                <a:pos x="T4" y="T5"/>
              </a:cxn>
              <a:cxn ang="0">
                <a:pos x="T6" y="T7"/>
              </a:cxn>
              <a:cxn ang="0">
                <a:pos x="T8" y="T9"/>
              </a:cxn>
              <a:cxn ang="0">
                <a:pos x="T10" y="T11"/>
              </a:cxn>
            </a:cxnLst>
            <a:rect l="0" t="0" r="r" b="b"/>
            <a:pathLst>
              <a:path w="6668" h="3886">
                <a:moveTo>
                  <a:pt x="3279" y="1348"/>
                </a:moveTo>
                <a:lnTo>
                  <a:pt x="0" y="0"/>
                </a:lnTo>
                <a:lnTo>
                  <a:pt x="0" y="1048"/>
                </a:lnTo>
                <a:lnTo>
                  <a:pt x="6667" y="3885"/>
                </a:lnTo>
                <a:lnTo>
                  <a:pt x="6667" y="2740"/>
                </a:lnTo>
                <a:lnTo>
                  <a:pt x="3279" y="1348"/>
                </a:lnTo>
              </a:path>
            </a:pathLst>
          </a:custGeom>
          <a:solidFill>
            <a:schemeClr val="bg2">
              <a:lumMod val="50000"/>
            </a:schemeClr>
          </a:solidFill>
          <a:ln>
            <a:noFill/>
          </a:ln>
          <a:effectLst/>
        </p:spPr>
        <p:txBody>
          <a:bodyPr wrap="none" anchor="ctr"/>
          <a:lstStyle/>
          <a:p>
            <a:endParaRPr lang="en-US" sz="3265">
              <a:latin typeface="Arial" panose="020B0604020202020204" pitchFamily="34" charset="0"/>
              <a:cs typeface="Arial" panose="020B0604020202020204" pitchFamily="34" charset="0"/>
            </a:endParaRPr>
          </a:p>
        </p:txBody>
      </p:sp>
      <p:sp>
        <p:nvSpPr>
          <p:cNvPr id="35" name="Freeform 45">
            <a:extLst>
              <a:ext uri="{FF2B5EF4-FFF2-40B4-BE49-F238E27FC236}">
                <a16:creationId xmlns:a16="http://schemas.microsoft.com/office/drawing/2014/main" id="{F82DF4A4-D242-83EC-8FFE-BD19CD69E947}"/>
              </a:ext>
            </a:extLst>
          </p:cNvPr>
          <p:cNvSpPr>
            <a:spLocks noChangeArrowheads="1"/>
          </p:cNvSpPr>
          <p:nvPr/>
        </p:nvSpPr>
        <p:spPr bwMode="auto">
          <a:xfrm>
            <a:off x="6843132" y="3787064"/>
            <a:ext cx="2647925" cy="3090159"/>
          </a:xfrm>
          <a:custGeom>
            <a:avLst/>
            <a:gdLst>
              <a:gd name="T0" fmla="*/ 0 w 4250"/>
              <a:gd name="T1" fmla="*/ 3815 h 4961"/>
              <a:gd name="T2" fmla="*/ 0 w 4250"/>
              <a:gd name="T3" fmla="*/ 4960 h 4961"/>
              <a:gd name="T4" fmla="*/ 4249 w 4250"/>
              <a:gd name="T5" fmla="*/ 1086 h 4961"/>
              <a:gd name="T6" fmla="*/ 4244 w 4250"/>
              <a:gd name="T7" fmla="*/ 0 h 4961"/>
              <a:gd name="T8" fmla="*/ 0 w 4250"/>
              <a:gd name="T9" fmla="*/ 3815 h 4961"/>
            </a:gdLst>
            <a:ahLst/>
            <a:cxnLst>
              <a:cxn ang="0">
                <a:pos x="T0" y="T1"/>
              </a:cxn>
              <a:cxn ang="0">
                <a:pos x="T2" y="T3"/>
              </a:cxn>
              <a:cxn ang="0">
                <a:pos x="T4" y="T5"/>
              </a:cxn>
              <a:cxn ang="0">
                <a:pos x="T6" y="T7"/>
              </a:cxn>
              <a:cxn ang="0">
                <a:pos x="T8" y="T9"/>
              </a:cxn>
            </a:cxnLst>
            <a:rect l="0" t="0" r="r" b="b"/>
            <a:pathLst>
              <a:path w="4250" h="4961">
                <a:moveTo>
                  <a:pt x="0" y="3815"/>
                </a:moveTo>
                <a:lnTo>
                  <a:pt x="0" y="4960"/>
                </a:lnTo>
                <a:lnTo>
                  <a:pt x="4249" y="1086"/>
                </a:lnTo>
                <a:lnTo>
                  <a:pt x="4244" y="0"/>
                </a:lnTo>
                <a:lnTo>
                  <a:pt x="0" y="3815"/>
                </a:lnTo>
              </a:path>
            </a:pathLst>
          </a:custGeom>
          <a:solidFill>
            <a:schemeClr val="bg1">
              <a:lumMod val="85000"/>
            </a:schemeClr>
          </a:solidFill>
          <a:ln>
            <a:noFill/>
          </a:ln>
          <a:effectLst/>
        </p:spPr>
        <p:txBody>
          <a:bodyPr wrap="none" anchor="ctr"/>
          <a:lstStyle/>
          <a:p>
            <a:endParaRPr lang="en-US" sz="3265">
              <a:latin typeface="Arial" panose="020B0604020202020204" pitchFamily="34" charset="0"/>
              <a:cs typeface="Arial" panose="020B0604020202020204" pitchFamily="34" charset="0"/>
            </a:endParaRPr>
          </a:p>
        </p:txBody>
      </p:sp>
      <p:sp>
        <p:nvSpPr>
          <p:cNvPr id="36" name="Freeform 50">
            <a:extLst>
              <a:ext uri="{FF2B5EF4-FFF2-40B4-BE49-F238E27FC236}">
                <a16:creationId xmlns:a16="http://schemas.microsoft.com/office/drawing/2014/main" id="{E0FEB26B-4D23-18D1-800B-5DF8FADAEFC8}"/>
              </a:ext>
            </a:extLst>
          </p:cNvPr>
          <p:cNvSpPr>
            <a:spLocks noChangeArrowheads="1"/>
          </p:cNvSpPr>
          <p:nvPr/>
        </p:nvSpPr>
        <p:spPr bwMode="auto">
          <a:xfrm>
            <a:off x="7804516" y="2148620"/>
            <a:ext cx="2823720" cy="1301988"/>
          </a:xfrm>
          <a:custGeom>
            <a:avLst/>
            <a:gdLst>
              <a:gd name="T0" fmla="*/ 17 w 4535"/>
              <a:gd name="T1" fmla="*/ 2089 h 2090"/>
              <a:gd name="T2" fmla="*/ 17 w 4535"/>
              <a:gd name="T3" fmla="*/ 2089 h 2090"/>
              <a:gd name="T4" fmla="*/ 0 w 4535"/>
              <a:gd name="T5" fmla="*/ 2074 h 2090"/>
              <a:gd name="T6" fmla="*/ 0 w 4535"/>
              <a:gd name="T7" fmla="*/ 15 h 2090"/>
              <a:gd name="T8" fmla="*/ 0 w 4535"/>
              <a:gd name="T9" fmla="*/ 15 h 2090"/>
              <a:gd name="T10" fmla="*/ 17 w 4535"/>
              <a:gd name="T11" fmla="*/ 0 h 2090"/>
              <a:gd name="T12" fmla="*/ 4517 w 4535"/>
              <a:gd name="T13" fmla="*/ 0 h 2090"/>
              <a:gd name="T14" fmla="*/ 4517 w 4535"/>
              <a:gd name="T15" fmla="*/ 0 h 2090"/>
              <a:gd name="T16" fmla="*/ 4534 w 4535"/>
              <a:gd name="T17" fmla="*/ 15 h 2090"/>
              <a:gd name="T18" fmla="*/ 4534 w 4535"/>
              <a:gd name="T19" fmla="*/ 15 h 2090"/>
              <a:gd name="T20" fmla="*/ 4517 w 4535"/>
              <a:gd name="T21" fmla="*/ 30 h 2090"/>
              <a:gd name="T22" fmla="*/ 34 w 4535"/>
              <a:gd name="T23" fmla="*/ 30 h 2090"/>
              <a:gd name="T24" fmla="*/ 34 w 4535"/>
              <a:gd name="T25" fmla="*/ 2074 h 2090"/>
              <a:gd name="T26" fmla="*/ 34 w 4535"/>
              <a:gd name="T27" fmla="*/ 2074 h 2090"/>
              <a:gd name="T28" fmla="*/ 17 w 4535"/>
              <a:gd name="T29" fmla="*/ 2089 h 2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535" h="2090">
                <a:moveTo>
                  <a:pt x="17" y="2089"/>
                </a:moveTo>
                <a:lnTo>
                  <a:pt x="17" y="2089"/>
                </a:lnTo>
                <a:cubicBezTo>
                  <a:pt x="8" y="2089"/>
                  <a:pt x="0" y="2082"/>
                  <a:pt x="0" y="2074"/>
                </a:cubicBezTo>
                <a:lnTo>
                  <a:pt x="0" y="15"/>
                </a:lnTo>
                <a:lnTo>
                  <a:pt x="0" y="15"/>
                </a:lnTo>
                <a:cubicBezTo>
                  <a:pt x="0" y="7"/>
                  <a:pt x="8" y="0"/>
                  <a:pt x="17" y="0"/>
                </a:cubicBezTo>
                <a:lnTo>
                  <a:pt x="4517" y="0"/>
                </a:lnTo>
                <a:lnTo>
                  <a:pt x="4517" y="0"/>
                </a:lnTo>
                <a:cubicBezTo>
                  <a:pt x="4527" y="0"/>
                  <a:pt x="4534" y="7"/>
                  <a:pt x="4534" y="15"/>
                </a:cubicBezTo>
                <a:lnTo>
                  <a:pt x="4534" y="15"/>
                </a:lnTo>
                <a:cubicBezTo>
                  <a:pt x="4534" y="23"/>
                  <a:pt x="4527" y="30"/>
                  <a:pt x="4517" y="30"/>
                </a:cubicBezTo>
                <a:lnTo>
                  <a:pt x="34" y="30"/>
                </a:lnTo>
                <a:lnTo>
                  <a:pt x="34" y="2074"/>
                </a:lnTo>
                <a:lnTo>
                  <a:pt x="34" y="2074"/>
                </a:lnTo>
                <a:cubicBezTo>
                  <a:pt x="34" y="2082"/>
                  <a:pt x="27" y="2089"/>
                  <a:pt x="17" y="2089"/>
                </a:cubicBezTo>
              </a:path>
            </a:pathLst>
          </a:custGeom>
          <a:solidFill>
            <a:srgbClr val="C00000"/>
          </a:solidFill>
          <a:ln>
            <a:noFill/>
          </a:ln>
          <a:effectLst/>
        </p:spPr>
        <p:txBody>
          <a:bodyPr wrap="none" anchor="ctr"/>
          <a:lstStyle/>
          <a:p>
            <a:endParaRPr lang="en-US" sz="3265">
              <a:latin typeface="Arial" panose="020B0604020202020204" pitchFamily="34" charset="0"/>
              <a:cs typeface="Arial" panose="020B0604020202020204" pitchFamily="34" charset="0"/>
            </a:endParaRPr>
          </a:p>
        </p:txBody>
      </p:sp>
      <p:sp>
        <p:nvSpPr>
          <p:cNvPr id="37" name="Freeform 51">
            <a:extLst>
              <a:ext uri="{FF2B5EF4-FFF2-40B4-BE49-F238E27FC236}">
                <a16:creationId xmlns:a16="http://schemas.microsoft.com/office/drawing/2014/main" id="{66BB3191-0F3A-6DDF-2376-40F5C094B4B0}"/>
              </a:ext>
            </a:extLst>
          </p:cNvPr>
          <p:cNvSpPr>
            <a:spLocks noChangeArrowheads="1"/>
          </p:cNvSpPr>
          <p:nvPr/>
        </p:nvSpPr>
        <p:spPr bwMode="auto">
          <a:xfrm>
            <a:off x="10617248" y="2101924"/>
            <a:ext cx="129099" cy="115366"/>
          </a:xfrm>
          <a:custGeom>
            <a:avLst/>
            <a:gdLst>
              <a:gd name="T0" fmla="*/ 205 w 206"/>
              <a:gd name="T1" fmla="*/ 92 h 185"/>
              <a:gd name="T2" fmla="*/ 205 w 206"/>
              <a:gd name="T3" fmla="*/ 92 h 185"/>
              <a:gd name="T4" fmla="*/ 102 w 206"/>
              <a:gd name="T5" fmla="*/ 184 h 185"/>
              <a:gd name="T6" fmla="*/ 102 w 206"/>
              <a:gd name="T7" fmla="*/ 184 h 185"/>
              <a:gd name="T8" fmla="*/ 0 w 206"/>
              <a:gd name="T9" fmla="*/ 92 h 185"/>
              <a:gd name="T10" fmla="*/ 0 w 206"/>
              <a:gd name="T11" fmla="*/ 92 h 185"/>
              <a:gd name="T12" fmla="*/ 102 w 206"/>
              <a:gd name="T13" fmla="*/ 0 h 185"/>
              <a:gd name="T14" fmla="*/ 102 w 206"/>
              <a:gd name="T15" fmla="*/ 0 h 185"/>
              <a:gd name="T16" fmla="*/ 205 w 206"/>
              <a:gd name="T17"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 h="185">
                <a:moveTo>
                  <a:pt x="205" y="92"/>
                </a:moveTo>
                <a:lnTo>
                  <a:pt x="205" y="92"/>
                </a:lnTo>
                <a:cubicBezTo>
                  <a:pt x="205" y="143"/>
                  <a:pt x="159" y="184"/>
                  <a:pt x="102" y="184"/>
                </a:cubicBezTo>
                <a:lnTo>
                  <a:pt x="102" y="184"/>
                </a:lnTo>
                <a:cubicBezTo>
                  <a:pt x="46" y="184"/>
                  <a:pt x="0" y="143"/>
                  <a:pt x="0" y="92"/>
                </a:cubicBezTo>
                <a:lnTo>
                  <a:pt x="0" y="92"/>
                </a:lnTo>
                <a:cubicBezTo>
                  <a:pt x="0" y="41"/>
                  <a:pt x="46" y="0"/>
                  <a:pt x="102" y="0"/>
                </a:cubicBezTo>
                <a:lnTo>
                  <a:pt x="102" y="0"/>
                </a:lnTo>
                <a:cubicBezTo>
                  <a:pt x="159" y="0"/>
                  <a:pt x="205" y="41"/>
                  <a:pt x="205" y="92"/>
                </a:cubicBezTo>
              </a:path>
            </a:pathLst>
          </a:custGeom>
          <a:solidFill>
            <a:srgbClr val="C00000"/>
          </a:solidFill>
          <a:ln>
            <a:noFill/>
          </a:ln>
          <a:effectLst/>
        </p:spPr>
        <p:txBody>
          <a:bodyPr wrap="none" anchor="ctr"/>
          <a:lstStyle/>
          <a:p>
            <a:endParaRPr lang="en-US" sz="3265">
              <a:latin typeface="Arial" panose="020B0604020202020204" pitchFamily="34" charset="0"/>
              <a:cs typeface="Arial" panose="020B0604020202020204" pitchFamily="34" charset="0"/>
            </a:endParaRPr>
          </a:p>
        </p:txBody>
      </p:sp>
      <p:sp>
        <p:nvSpPr>
          <p:cNvPr id="39" name="Freeform 52">
            <a:extLst>
              <a:ext uri="{FF2B5EF4-FFF2-40B4-BE49-F238E27FC236}">
                <a16:creationId xmlns:a16="http://schemas.microsoft.com/office/drawing/2014/main" id="{E73AFAFA-82E0-E21B-78B0-1A64BAE61371}"/>
              </a:ext>
            </a:extLst>
          </p:cNvPr>
          <p:cNvSpPr>
            <a:spLocks noChangeArrowheads="1"/>
          </p:cNvSpPr>
          <p:nvPr/>
        </p:nvSpPr>
        <p:spPr bwMode="auto">
          <a:xfrm>
            <a:off x="1541792" y="2117004"/>
            <a:ext cx="3024237" cy="1301988"/>
          </a:xfrm>
          <a:custGeom>
            <a:avLst/>
            <a:gdLst>
              <a:gd name="T0" fmla="*/ 4838 w 4857"/>
              <a:gd name="T1" fmla="*/ 2089 h 2090"/>
              <a:gd name="T2" fmla="*/ 4838 w 4857"/>
              <a:gd name="T3" fmla="*/ 2089 h 2090"/>
              <a:gd name="T4" fmla="*/ 4856 w 4857"/>
              <a:gd name="T5" fmla="*/ 2074 h 2090"/>
              <a:gd name="T6" fmla="*/ 4856 w 4857"/>
              <a:gd name="T7" fmla="*/ 15 h 2090"/>
              <a:gd name="T8" fmla="*/ 4856 w 4857"/>
              <a:gd name="T9" fmla="*/ 15 h 2090"/>
              <a:gd name="T10" fmla="*/ 4838 w 4857"/>
              <a:gd name="T11" fmla="*/ 0 h 2090"/>
              <a:gd name="T12" fmla="*/ 18 w 4857"/>
              <a:gd name="T13" fmla="*/ 0 h 2090"/>
              <a:gd name="T14" fmla="*/ 18 w 4857"/>
              <a:gd name="T15" fmla="*/ 0 h 2090"/>
              <a:gd name="T16" fmla="*/ 0 w 4857"/>
              <a:gd name="T17" fmla="*/ 15 h 2090"/>
              <a:gd name="T18" fmla="*/ 0 w 4857"/>
              <a:gd name="T19" fmla="*/ 15 h 2090"/>
              <a:gd name="T20" fmla="*/ 18 w 4857"/>
              <a:gd name="T21" fmla="*/ 30 h 2090"/>
              <a:gd name="T22" fmla="*/ 4820 w 4857"/>
              <a:gd name="T23" fmla="*/ 30 h 2090"/>
              <a:gd name="T24" fmla="*/ 4820 w 4857"/>
              <a:gd name="T25" fmla="*/ 2074 h 2090"/>
              <a:gd name="T26" fmla="*/ 4820 w 4857"/>
              <a:gd name="T27" fmla="*/ 2074 h 2090"/>
              <a:gd name="T28" fmla="*/ 4838 w 4857"/>
              <a:gd name="T29" fmla="*/ 2089 h 2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57" h="2090">
                <a:moveTo>
                  <a:pt x="4838" y="2089"/>
                </a:moveTo>
                <a:lnTo>
                  <a:pt x="4838" y="2089"/>
                </a:lnTo>
                <a:cubicBezTo>
                  <a:pt x="4849" y="2089"/>
                  <a:pt x="4856" y="2082"/>
                  <a:pt x="4856" y="2074"/>
                </a:cubicBezTo>
                <a:lnTo>
                  <a:pt x="4856" y="15"/>
                </a:lnTo>
                <a:lnTo>
                  <a:pt x="4856" y="15"/>
                </a:lnTo>
                <a:cubicBezTo>
                  <a:pt x="4856" y="6"/>
                  <a:pt x="4849" y="0"/>
                  <a:pt x="4838" y="0"/>
                </a:cubicBezTo>
                <a:lnTo>
                  <a:pt x="18" y="0"/>
                </a:lnTo>
                <a:lnTo>
                  <a:pt x="18" y="0"/>
                </a:lnTo>
                <a:cubicBezTo>
                  <a:pt x="8" y="0"/>
                  <a:pt x="0" y="6"/>
                  <a:pt x="0" y="15"/>
                </a:cubicBezTo>
                <a:lnTo>
                  <a:pt x="0" y="15"/>
                </a:lnTo>
                <a:cubicBezTo>
                  <a:pt x="0" y="23"/>
                  <a:pt x="8" y="30"/>
                  <a:pt x="18" y="30"/>
                </a:cubicBezTo>
                <a:lnTo>
                  <a:pt x="4820" y="30"/>
                </a:lnTo>
                <a:lnTo>
                  <a:pt x="4820" y="2074"/>
                </a:lnTo>
                <a:lnTo>
                  <a:pt x="4820" y="2074"/>
                </a:lnTo>
                <a:cubicBezTo>
                  <a:pt x="4820" y="2082"/>
                  <a:pt x="4828" y="2089"/>
                  <a:pt x="4838" y="2089"/>
                </a:cubicBezTo>
              </a:path>
            </a:pathLst>
          </a:custGeom>
          <a:solidFill>
            <a:schemeClr val="accent2"/>
          </a:solidFill>
          <a:ln>
            <a:noFill/>
          </a:ln>
          <a:effectLst/>
        </p:spPr>
        <p:txBody>
          <a:bodyPr wrap="none" anchor="ctr"/>
          <a:lstStyle/>
          <a:p>
            <a:endParaRPr lang="en-US" sz="3265">
              <a:latin typeface="Arial" panose="020B0604020202020204" pitchFamily="34" charset="0"/>
              <a:cs typeface="Arial" panose="020B0604020202020204" pitchFamily="34" charset="0"/>
            </a:endParaRPr>
          </a:p>
        </p:txBody>
      </p:sp>
      <p:sp>
        <p:nvSpPr>
          <p:cNvPr id="40" name="Freeform 53">
            <a:extLst>
              <a:ext uri="{FF2B5EF4-FFF2-40B4-BE49-F238E27FC236}">
                <a16:creationId xmlns:a16="http://schemas.microsoft.com/office/drawing/2014/main" id="{0BE4E8E4-B326-3655-BFBA-BEE1B0E8333D}"/>
              </a:ext>
            </a:extLst>
          </p:cNvPr>
          <p:cNvSpPr>
            <a:spLocks noChangeArrowheads="1"/>
          </p:cNvSpPr>
          <p:nvPr/>
        </p:nvSpPr>
        <p:spPr bwMode="auto">
          <a:xfrm>
            <a:off x="1426426" y="2070307"/>
            <a:ext cx="115366" cy="115366"/>
          </a:xfrm>
          <a:custGeom>
            <a:avLst/>
            <a:gdLst>
              <a:gd name="T0" fmla="*/ 0 w 185"/>
              <a:gd name="T1" fmla="*/ 92 h 185"/>
              <a:gd name="T2" fmla="*/ 0 w 185"/>
              <a:gd name="T3" fmla="*/ 92 h 185"/>
              <a:gd name="T4" fmla="*/ 92 w 185"/>
              <a:gd name="T5" fmla="*/ 184 h 185"/>
              <a:gd name="T6" fmla="*/ 92 w 185"/>
              <a:gd name="T7" fmla="*/ 184 h 185"/>
              <a:gd name="T8" fmla="*/ 184 w 185"/>
              <a:gd name="T9" fmla="*/ 92 h 185"/>
              <a:gd name="T10" fmla="*/ 184 w 185"/>
              <a:gd name="T11" fmla="*/ 92 h 185"/>
              <a:gd name="T12" fmla="*/ 92 w 185"/>
              <a:gd name="T13" fmla="*/ 0 h 185"/>
              <a:gd name="T14" fmla="*/ 92 w 185"/>
              <a:gd name="T15" fmla="*/ 0 h 185"/>
              <a:gd name="T16" fmla="*/ 0 w 185"/>
              <a:gd name="T17"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5" h="185">
                <a:moveTo>
                  <a:pt x="0" y="92"/>
                </a:moveTo>
                <a:lnTo>
                  <a:pt x="0" y="92"/>
                </a:lnTo>
                <a:cubicBezTo>
                  <a:pt x="0" y="143"/>
                  <a:pt x="41" y="184"/>
                  <a:pt x="92" y="184"/>
                </a:cubicBezTo>
                <a:lnTo>
                  <a:pt x="92" y="184"/>
                </a:lnTo>
                <a:cubicBezTo>
                  <a:pt x="142" y="184"/>
                  <a:pt x="184" y="143"/>
                  <a:pt x="184" y="92"/>
                </a:cubicBezTo>
                <a:lnTo>
                  <a:pt x="184" y="92"/>
                </a:lnTo>
                <a:cubicBezTo>
                  <a:pt x="184" y="41"/>
                  <a:pt x="142" y="0"/>
                  <a:pt x="92" y="0"/>
                </a:cubicBezTo>
                <a:lnTo>
                  <a:pt x="92" y="0"/>
                </a:lnTo>
                <a:cubicBezTo>
                  <a:pt x="41" y="0"/>
                  <a:pt x="0" y="41"/>
                  <a:pt x="0" y="92"/>
                </a:cubicBezTo>
              </a:path>
            </a:pathLst>
          </a:custGeom>
          <a:solidFill>
            <a:schemeClr val="accent2"/>
          </a:solidFill>
          <a:ln>
            <a:noFill/>
          </a:ln>
          <a:effectLst/>
        </p:spPr>
        <p:txBody>
          <a:bodyPr wrap="none" anchor="ctr"/>
          <a:lstStyle/>
          <a:p>
            <a:endParaRPr lang="en-US" sz="3265">
              <a:latin typeface="Arial" panose="020B0604020202020204" pitchFamily="34" charset="0"/>
              <a:cs typeface="Arial" panose="020B0604020202020204" pitchFamily="34" charset="0"/>
            </a:endParaRPr>
          </a:p>
        </p:txBody>
      </p:sp>
      <p:sp>
        <p:nvSpPr>
          <p:cNvPr id="41" name="Freeform 54">
            <a:extLst>
              <a:ext uri="{FF2B5EF4-FFF2-40B4-BE49-F238E27FC236}">
                <a16:creationId xmlns:a16="http://schemas.microsoft.com/office/drawing/2014/main" id="{1063EA4A-9745-DB30-FBA1-BF165550F5F4}"/>
              </a:ext>
            </a:extLst>
          </p:cNvPr>
          <p:cNvSpPr>
            <a:spLocks noChangeArrowheads="1"/>
          </p:cNvSpPr>
          <p:nvPr/>
        </p:nvSpPr>
        <p:spPr bwMode="auto">
          <a:xfrm>
            <a:off x="1467625" y="5212784"/>
            <a:ext cx="3142350" cy="1573923"/>
          </a:xfrm>
          <a:custGeom>
            <a:avLst/>
            <a:gdLst>
              <a:gd name="T0" fmla="*/ 5030 w 5046"/>
              <a:gd name="T1" fmla="*/ 2527 h 2528"/>
              <a:gd name="T2" fmla="*/ 15 w 5046"/>
              <a:gd name="T3" fmla="*/ 2527 h 2528"/>
              <a:gd name="T4" fmla="*/ 15 w 5046"/>
              <a:gd name="T5" fmla="*/ 2527 h 2528"/>
              <a:gd name="T6" fmla="*/ 0 w 5046"/>
              <a:gd name="T7" fmla="*/ 2512 h 2528"/>
              <a:gd name="T8" fmla="*/ 0 w 5046"/>
              <a:gd name="T9" fmla="*/ 2512 h 2528"/>
              <a:gd name="T10" fmla="*/ 15 w 5046"/>
              <a:gd name="T11" fmla="*/ 2496 h 2528"/>
              <a:gd name="T12" fmla="*/ 5015 w 5046"/>
              <a:gd name="T13" fmla="*/ 2496 h 2528"/>
              <a:gd name="T14" fmla="*/ 5015 w 5046"/>
              <a:gd name="T15" fmla="*/ 15 h 2528"/>
              <a:gd name="T16" fmla="*/ 5015 w 5046"/>
              <a:gd name="T17" fmla="*/ 15 h 2528"/>
              <a:gd name="T18" fmla="*/ 5030 w 5046"/>
              <a:gd name="T19" fmla="*/ 0 h 2528"/>
              <a:gd name="T20" fmla="*/ 5030 w 5046"/>
              <a:gd name="T21" fmla="*/ 0 h 2528"/>
              <a:gd name="T22" fmla="*/ 5045 w 5046"/>
              <a:gd name="T23" fmla="*/ 15 h 2528"/>
              <a:gd name="T24" fmla="*/ 5045 w 5046"/>
              <a:gd name="T25" fmla="*/ 2512 h 2528"/>
              <a:gd name="T26" fmla="*/ 5045 w 5046"/>
              <a:gd name="T27" fmla="*/ 2512 h 2528"/>
              <a:gd name="T28" fmla="*/ 5030 w 5046"/>
              <a:gd name="T29" fmla="*/ 2527 h 2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046" h="2528">
                <a:moveTo>
                  <a:pt x="5030" y="2527"/>
                </a:moveTo>
                <a:lnTo>
                  <a:pt x="15" y="2527"/>
                </a:lnTo>
                <a:lnTo>
                  <a:pt x="15" y="2527"/>
                </a:lnTo>
                <a:cubicBezTo>
                  <a:pt x="6" y="2527"/>
                  <a:pt x="0" y="2520"/>
                  <a:pt x="0" y="2512"/>
                </a:cubicBezTo>
                <a:lnTo>
                  <a:pt x="0" y="2512"/>
                </a:lnTo>
                <a:cubicBezTo>
                  <a:pt x="0" y="2503"/>
                  <a:pt x="6" y="2496"/>
                  <a:pt x="15" y="2496"/>
                </a:cubicBezTo>
                <a:lnTo>
                  <a:pt x="5015" y="2496"/>
                </a:lnTo>
                <a:lnTo>
                  <a:pt x="5015" y="15"/>
                </a:lnTo>
                <a:lnTo>
                  <a:pt x="5015" y="15"/>
                </a:lnTo>
                <a:cubicBezTo>
                  <a:pt x="5015" y="6"/>
                  <a:pt x="5021" y="0"/>
                  <a:pt x="5030" y="0"/>
                </a:cubicBezTo>
                <a:lnTo>
                  <a:pt x="5030" y="0"/>
                </a:lnTo>
                <a:cubicBezTo>
                  <a:pt x="5038" y="0"/>
                  <a:pt x="5045" y="6"/>
                  <a:pt x="5045" y="15"/>
                </a:cubicBezTo>
                <a:lnTo>
                  <a:pt x="5045" y="2512"/>
                </a:lnTo>
                <a:lnTo>
                  <a:pt x="5045" y="2512"/>
                </a:lnTo>
                <a:cubicBezTo>
                  <a:pt x="5045" y="2520"/>
                  <a:pt x="5038" y="2527"/>
                  <a:pt x="5030" y="2527"/>
                </a:cubicBezTo>
              </a:path>
            </a:pathLst>
          </a:custGeom>
          <a:solidFill>
            <a:srgbClr val="F4B183"/>
          </a:solidFill>
          <a:ln>
            <a:noFill/>
          </a:ln>
          <a:effectLst/>
        </p:spPr>
        <p:txBody>
          <a:bodyPr wrap="none" anchor="ctr"/>
          <a:lstStyle/>
          <a:p>
            <a:endParaRPr lang="en-US" sz="3265">
              <a:latin typeface="Arial" panose="020B0604020202020204" pitchFamily="34" charset="0"/>
              <a:cs typeface="Arial" panose="020B0604020202020204" pitchFamily="34" charset="0"/>
            </a:endParaRPr>
          </a:p>
        </p:txBody>
      </p:sp>
      <p:sp>
        <p:nvSpPr>
          <p:cNvPr id="42" name="Freeform 55">
            <a:extLst>
              <a:ext uri="{FF2B5EF4-FFF2-40B4-BE49-F238E27FC236}">
                <a16:creationId xmlns:a16="http://schemas.microsoft.com/office/drawing/2014/main" id="{3F445439-7FA7-DBDD-71A1-C236E402D8B7}"/>
              </a:ext>
            </a:extLst>
          </p:cNvPr>
          <p:cNvSpPr>
            <a:spLocks noChangeArrowheads="1"/>
          </p:cNvSpPr>
          <p:nvPr/>
        </p:nvSpPr>
        <p:spPr bwMode="auto">
          <a:xfrm>
            <a:off x="7784819" y="5221493"/>
            <a:ext cx="2897883" cy="1573923"/>
          </a:xfrm>
          <a:custGeom>
            <a:avLst/>
            <a:gdLst>
              <a:gd name="T0" fmla="*/ 4636 w 4652"/>
              <a:gd name="T1" fmla="*/ 2527 h 2528"/>
              <a:gd name="T2" fmla="*/ 15 w 4652"/>
              <a:gd name="T3" fmla="*/ 2527 h 2528"/>
              <a:gd name="T4" fmla="*/ 15 w 4652"/>
              <a:gd name="T5" fmla="*/ 2527 h 2528"/>
              <a:gd name="T6" fmla="*/ 0 w 4652"/>
              <a:gd name="T7" fmla="*/ 2512 h 2528"/>
              <a:gd name="T8" fmla="*/ 0 w 4652"/>
              <a:gd name="T9" fmla="*/ 15 h 2528"/>
              <a:gd name="T10" fmla="*/ 0 w 4652"/>
              <a:gd name="T11" fmla="*/ 15 h 2528"/>
              <a:gd name="T12" fmla="*/ 15 w 4652"/>
              <a:gd name="T13" fmla="*/ 0 h 2528"/>
              <a:gd name="T14" fmla="*/ 15 w 4652"/>
              <a:gd name="T15" fmla="*/ 0 h 2528"/>
              <a:gd name="T16" fmla="*/ 30 w 4652"/>
              <a:gd name="T17" fmla="*/ 15 h 2528"/>
              <a:gd name="T18" fmla="*/ 30 w 4652"/>
              <a:gd name="T19" fmla="*/ 2496 h 2528"/>
              <a:gd name="T20" fmla="*/ 4636 w 4652"/>
              <a:gd name="T21" fmla="*/ 2496 h 2528"/>
              <a:gd name="T22" fmla="*/ 4636 w 4652"/>
              <a:gd name="T23" fmla="*/ 2496 h 2528"/>
              <a:gd name="T24" fmla="*/ 4651 w 4652"/>
              <a:gd name="T25" fmla="*/ 2512 h 2528"/>
              <a:gd name="T26" fmla="*/ 4651 w 4652"/>
              <a:gd name="T27" fmla="*/ 2512 h 2528"/>
              <a:gd name="T28" fmla="*/ 4636 w 4652"/>
              <a:gd name="T29" fmla="*/ 2527 h 2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652" h="2528">
                <a:moveTo>
                  <a:pt x="4636" y="2527"/>
                </a:moveTo>
                <a:lnTo>
                  <a:pt x="15" y="2527"/>
                </a:lnTo>
                <a:lnTo>
                  <a:pt x="15" y="2527"/>
                </a:lnTo>
                <a:cubicBezTo>
                  <a:pt x="7" y="2527"/>
                  <a:pt x="0" y="2520"/>
                  <a:pt x="0" y="2512"/>
                </a:cubicBezTo>
                <a:lnTo>
                  <a:pt x="0" y="15"/>
                </a:lnTo>
                <a:lnTo>
                  <a:pt x="0" y="15"/>
                </a:lnTo>
                <a:cubicBezTo>
                  <a:pt x="0" y="6"/>
                  <a:pt x="7" y="0"/>
                  <a:pt x="15" y="0"/>
                </a:cubicBezTo>
                <a:lnTo>
                  <a:pt x="15" y="0"/>
                </a:lnTo>
                <a:cubicBezTo>
                  <a:pt x="23" y="0"/>
                  <a:pt x="30" y="6"/>
                  <a:pt x="30" y="15"/>
                </a:cubicBezTo>
                <a:lnTo>
                  <a:pt x="30" y="2496"/>
                </a:lnTo>
                <a:lnTo>
                  <a:pt x="4636" y="2496"/>
                </a:lnTo>
                <a:lnTo>
                  <a:pt x="4636" y="2496"/>
                </a:lnTo>
                <a:cubicBezTo>
                  <a:pt x="4644" y="2496"/>
                  <a:pt x="4651" y="2503"/>
                  <a:pt x="4651" y="2512"/>
                </a:cubicBezTo>
                <a:lnTo>
                  <a:pt x="4651" y="2512"/>
                </a:lnTo>
                <a:cubicBezTo>
                  <a:pt x="4651" y="2520"/>
                  <a:pt x="4644" y="2527"/>
                  <a:pt x="4636" y="2527"/>
                </a:cubicBezTo>
              </a:path>
            </a:pathLst>
          </a:custGeom>
          <a:solidFill>
            <a:srgbClr val="FFC000"/>
          </a:solidFill>
          <a:ln>
            <a:noFill/>
          </a:ln>
          <a:effectLst/>
        </p:spPr>
        <p:txBody>
          <a:bodyPr wrap="none" anchor="ctr"/>
          <a:lstStyle/>
          <a:p>
            <a:endParaRPr lang="en-US" sz="3265">
              <a:latin typeface="Arial" panose="020B0604020202020204" pitchFamily="34" charset="0"/>
              <a:cs typeface="Arial" panose="020B0604020202020204" pitchFamily="34" charset="0"/>
            </a:endParaRPr>
          </a:p>
        </p:txBody>
      </p:sp>
      <p:sp>
        <p:nvSpPr>
          <p:cNvPr id="50" name="Freeform 56">
            <a:extLst>
              <a:ext uri="{FF2B5EF4-FFF2-40B4-BE49-F238E27FC236}">
                <a16:creationId xmlns:a16="http://schemas.microsoft.com/office/drawing/2014/main" id="{BF0C2D09-842E-A5CF-F664-3058E6C3EA9A}"/>
              </a:ext>
            </a:extLst>
          </p:cNvPr>
          <p:cNvSpPr>
            <a:spLocks noChangeArrowheads="1"/>
          </p:cNvSpPr>
          <p:nvPr/>
        </p:nvSpPr>
        <p:spPr bwMode="auto">
          <a:xfrm>
            <a:off x="1426426" y="6691909"/>
            <a:ext cx="115366" cy="115366"/>
          </a:xfrm>
          <a:custGeom>
            <a:avLst/>
            <a:gdLst>
              <a:gd name="T0" fmla="*/ 183 w 184"/>
              <a:gd name="T1" fmla="*/ 92 h 185"/>
              <a:gd name="T2" fmla="*/ 183 w 184"/>
              <a:gd name="T3" fmla="*/ 92 h 185"/>
              <a:gd name="T4" fmla="*/ 91 w 184"/>
              <a:gd name="T5" fmla="*/ 184 h 185"/>
              <a:gd name="T6" fmla="*/ 91 w 184"/>
              <a:gd name="T7" fmla="*/ 184 h 185"/>
              <a:gd name="T8" fmla="*/ 0 w 184"/>
              <a:gd name="T9" fmla="*/ 92 h 185"/>
              <a:gd name="T10" fmla="*/ 0 w 184"/>
              <a:gd name="T11" fmla="*/ 92 h 185"/>
              <a:gd name="T12" fmla="*/ 91 w 184"/>
              <a:gd name="T13" fmla="*/ 0 h 185"/>
              <a:gd name="T14" fmla="*/ 91 w 184"/>
              <a:gd name="T15" fmla="*/ 0 h 185"/>
              <a:gd name="T16" fmla="*/ 183 w 184"/>
              <a:gd name="T17"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185">
                <a:moveTo>
                  <a:pt x="183" y="92"/>
                </a:moveTo>
                <a:lnTo>
                  <a:pt x="183" y="92"/>
                </a:lnTo>
                <a:cubicBezTo>
                  <a:pt x="183" y="143"/>
                  <a:pt x="142" y="184"/>
                  <a:pt x="91" y="184"/>
                </a:cubicBezTo>
                <a:lnTo>
                  <a:pt x="91" y="184"/>
                </a:lnTo>
                <a:cubicBezTo>
                  <a:pt x="41" y="184"/>
                  <a:pt x="0" y="143"/>
                  <a:pt x="0" y="92"/>
                </a:cubicBezTo>
                <a:lnTo>
                  <a:pt x="0" y="92"/>
                </a:lnTo>
                <a:cubicBezTo>
                  <a:pt x="0" y="41"/>
                  <a:pt x="41" y="0"/>
                  <a:pt x="91" y="0"/>
                </a:cubicBezTo>
                <a:lnTo>
                  <a:pt x="91" y="0"/>
                </a:lnTo>
                <a:cubicBezTo>
                  <a:pt x="142" y="0"/>
                  <a:pt x="183" y="41"/>
                  <a:pt x="183" y="92"/>
                </a:cubicBezTo>
              </a:path>
            </a:pathLst>
          </a:custGeom>
          <a:solidFill>
            <a:srgbClr val="F4B183"/>
          </a:solidFill>
          <a:ln>
            <a:noFill/>
          </a:ln>
          <a:effectLst/>
        </p:spPr>
        <p:txBody>
          <a:bodyPr wrap="none" anchor="ctr"/>
          <a:lstStyle/>
          <a:p>
            <a:endParaRPr lang="en-US" sz="3265">
              <a:latin typeface="Arial" panose="020B0604020202020204" pitchFamily="34" charset="0"/>
              <a:cs typeface="Arial" panose="020B0604020202020204" pitchFamily="34" charset="0"/>
            </a:endParaRPr>
          </a:p>
        </p:txBody>
      </p:sp>
      <p:sp>
        <p:nvSpPr>
          <p:cNvPr id="51" name="Freeform 57">
            <a:extLst>
              <a:ext uri="{FF2B5EF4-FFF2-40B4-BE49-F238E27FC236}">
                <a16:creationId xmlns:a16="http://schemas.microsoft.com/office/drawing/2014/main" id="{49B807EE-5EBB-DEF9-741E-4F6460BF3CD9}"/>
              </a:ext>
            </a:extLst>
          </p:cNvPr>
          <p:cNvSpPr>
            <a:spLocks noChangeArrowheads="1"/>
          </p:cNvSpPr>
          <p:nvPr/>
        </p:nvSpPr>
        <p:spPr bwMode="auto">
          <a:xfrm>
            <a:off x="10625490" y="6700616"/>
            <a:ext cx="115366" cy="115366"/>
          </a:xfrm>
          <a:custGeom>
            <a:avLst/>
            <a:gdLst>
              <a:gd name="T0" fmla="*/ 183 w 184"/>
              <a:gd name="T1" fmla="*/ 92 h 185"/>
              <a:gd name="T2" fmla="*/ 183 w 184"/>
              <a:gd name="T3" fmla="*/ 92 h 185"/>
              <a:gd name="T4" fmla="*/ 92 w 184"/>
              <a:gd name="T5" fmla="*/ 184 h 185"/>
              <a:gd name="T6" fmla="*/ 92 w 184"/>
              <a:gd name="T7" fmla="*/ 184 h 185"/>
              <a:gd name="T8" fmla="*/ 0 w 184"/>
              <a:gd name="T9" fmla="*/ 92 h 185"/>
              <a:gd name="T10" fmla="*/ 0 w 184"/>
              <a:gd name="T11" fmla="*/ 92 h 185"/>
              <a:gd name="T12" fmla="*/ 92 w 184"/>
              <a:gd name="T13" fmla="*/ 0 h 185"/>
              <a:gd name="T14" fmla="*/ 92 w 184"/>
              <a:gd name="T15" fmla="*/ 0 h 185"/>
              <a:gd name="T16" fmla="*/ 183 w 184"/>
              <a:gd name="T17" fmla="*/ 9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185">
                <a:moveTo>
                  <a:pt x="183" y="92"/>
                </a:moveTo>
                <a:lnTo>
                  <a:pt x="183" y="92"/>
                </a:lnTo>
                <a:cubicBezTo>
                  <a:pt x="183" y="143"/>
                  <a:pt x="142" y="184"/>
                  <a:pt x="92" y="184"/>
                </a:cubicBezTo>
                <a:lnTo>
                  <a:pt x="92" y="184"/>
                </a:lnTo>
                <a:cubicBezTo>
                  <a:pt x="41" y="184"/>
                  <a:pt x="0" y="143"/>
                  <a:pt x="0" y="92"/>
                </a:cubicBezTo>
                <a:lnTo>
                  <a:pt x="0" y="92"/>
                </a:lnTo>
                <a:cubicBezTo>
                  <a:pt x="0" y="41"/>
                  <a:pt x="41" y="0"/>
                  <a:pt x="92" y="0"/>
                </a:cubicBezTo>
                <a:lnTo>
                  <a:pt x="92" y="0"/>
                </a:lnTo>
                <a:cubicBezTo>
                  <a:pt x="142" y="0"/>
                  <a:pt x="183" y="41"/>
                  <a:pt x="183" y="92"/>
                </a:cubicBezTo>
              </a:path>
            </a:pathLst>
          </a:custGeom>
          <a:solidFill>
            <a:srgbClr val="FFC000"/>
          </a:solidFill>
          <a:ln>
            <a:noFill/>
          </a:ln>
          <a:effectLst/>
        </p:spPr>
        <p:txBody>
          <a:bodyPr wrap="none" anchor="ctr"/>
          <a:lstStyle/>
          <a:p>
            <a:endParaRPr lang="en-US" sz="3265">
              <a:latin typeface="Arial" panose="020B0604020202020204" pitchFamily="34" charset="0"/>
              <a:cs typeface="Arial" panose="020B0604020202020204" pitchFamily="34" charset="0"/>
            </a:endParaRPr>
          </a:p>
        </p:txBody>
      </p:sp>
      <p:sp>
        <p:nvSpPr>
          <p:cNvPr id="55" name="Text Placeholder 20">
            <a:extLst>
              <a:ext uri="{FF2B5EF4-FFF2-40B4-BE49-F238E27FC236}">
                <a16:creationId xmlns:a16="http://schemas.microsoft.com/office/drawing/2014/main" id="{B77C10F5-BC19-4290-F572-E72EBCC38909}"/>
              </a:ext>
            </a:extLst>
          </p:cNvPr>
          <p:cNvSpPr txBox="1">
            <a:spLocks/>
          </p:cNvSpPr>
          <p:nvPr/>
        </p:nvSpPr>
        <p:spPr>
          <a:xfrm>
            <a:off x="213921" y="2315500"/>
            <a:ext cx="3733795" cy="166712"/>
          </a:xfrm>
          <a:prstGeom prst="rect">
            <a:avLst/>
          </a:prstGeom>
          <a:noFill/>
          <a:ln>
            <a:noFill/>
          </a:ln>
        </p:spPr>
        <p:txBody>
          <a:bodyPr vert="horz" wrap="square" lIns="108000" tIns="0" rIns="108000" bIns="0" rtlCol="0" anchor="ctr">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320"/>
              </a:lnSpc>
              <a:spcBef>
                <a:spcPts val="300"/>
              </a:spcBef>
            </a:pPr>
            <a:r>
              <a:rPr lang="it-IT" sz="1200" b="1" dirty="0">
                <a:solidFill>
                  <a:srgbClr val="ED7D31"/>
                </a:solidFill>
                <a:latin typeface="Arial" panose="020B0604020202020204" pitchFamily="34" charset="0"/>
                <a:cs typeface="Arial" panose="020B0604020202020204" pitchFamily="34" charset="0"/>
              </a:rPr>
              <a:t>DAL RETTORE, PRESIDENTE;</a:t>
            </a:r>
          </a:p>
        </p:txBody>
      </p:sp>
      <p:sp>
        <p:nvSpPr>
          <p:cNvPr id="57" name="Text Placeholder 20">
            <a:extLst>
              <a:ext uri="{FF2B5EF4-FFF2-40B4-BE49-F238E27FC236}">
                <a16:creationId xmlns:a16="http://schemas.microsoft.com/office/drawing/2014/main" id="{68207271-E388-7025-5A73-8070F7869D19}"/>
              </a:ext>
            </a:extLst>
          </p:cNvPr>
          <p:cNvSpPr txBox="1">
            <a:spLocks/>
          </p:cNvSpPr>
          <p:nvPr/>
        </p:nvSpPr>
        <p:spPr>
          <a:xfrm>
            <a:off x="7932363" y="2285353"/>
            <a:ext cx="3711310" cy="344325"/>
          </a:xfrm>
          <a:prstGeom prst="rect">
            <a:avLst/>
          </a:prstGeom>
          <a:noFill/>
          <a:ln>
            <a:noFill/>
          </a:ln>
        </p:spPr>
        <p:txBody>
          <a:bodyPr vert="horz" wrap="square" lIns="108000" tIns="0" rIns="108000" bIns="0" rtlCol="0" anchor="ctr">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320"/>
              </a:lnSpc>
              <a:spcBef>
                <a:spcPts val="300"/>
              </a:spcBef>
            </a:pPr>
            <a:r>
              <a:rPr lang="it-IT" sz="1200" b="1" dirty="0">
                <a:solidFill>
                  <a:srgbClr val="E0301E"/>
                </a:solidFill>
                <a:latin typeface="Arial" panose="020B0604020202020204" pitchFamily="34" charset="0"/>
                <a:cs typeface="Arial" panose="020B0604020202020204" pitchFamily="34" charset="0"/>
              </a:rPr>
              <a:t>DA DUE PERSONE NOMINATE DAL MINISTRO DELLA PUBBLICA AMMINISTRAZIONE</a:t>
            </a:r>
          </a:p>
        </p:txBody>
      </p:sp>
      <p:sp>
        <p:nvSpPr>
          <p:cNvPr id="58" name="Rettangolo 32">
            <a:extLst>
              <a:ext uri="{FF2B5EF4-FFF2-40B4-BE49-F238E27FC236}">
                <a16:creationId xmlns:a16="http://schemas.microsoft.com/office/drawing/2014/main" id="{EC2D7281-5C6E-05E2-622F-455DFB60F512}"/>
              </a:ext>
            </a:extLst>
          </p:cNvPr>
          <p:cNvSpPr/>
          <p:nvPr/>
        </p:nvSpPr>
        <p:spPr bwMode="ltGray">
          <a:xfrm>
            <a:off x="8007570" y="2586710"/>
            <a:ext cx="4055331" cy="689905"/>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just">
              <a:spcAft>
                <a:spcPts val="600"/>
              </a:spcAft>
              <a:buFont typeface="Arial" panose="020B0604020202020204" pitchFamily="34" charset="0"/>
              <a:buChar char="•"/>
            </a:pPr>
            <a:r>
              <a:rPr lang="it-IT" sz="1100" dirty="0">
                <a:solidFill>
                  <a:schemeClr val="tx1"/>
                </a:solidFill>
                <a:latin typeface="Arial" panose="020B0604020202020204" pitchFamily="34" charset="0"/>
                <a:cs typeface="Arial" panose="020B0604020202020204" pitchFamily="34" charset="0"/>
              </a:rPr>
              <a:t>una delle quali fra il personale direttivo e docente delle scuole medie frequentate dai convittori;</a:t>
            </a:r>
          </a:p>
        </p:txBody>
      </p:sp>
      <p:sp>
        <p:nvSpPr>
          <p:cNvPr id="60" name="Text Placeholder 20">
            <a:extLst>
              <a:ext uri="{FF2B5EF4-FFF2-40B4-BE49-F238E27FC236}">
                <a16:creationId xmlns:a16="http://schemas.microsoft.com/office/drawing/2014/main" id="{9474668C-1F70-47AB-3C13-5F91A70D3B13}"/>
              </a:ext>
            </a:extLst>
          </p:cNvPr>
          <p:cNvSpPr txBox="1">
            <a:spLocks/>
          </p:cNvSpPr>
          <p:nvPr/>
        </p:nvSpPr>
        <p:spPr>
          <a:xfrm>
            <a:off x="8150614" y="5749518"/>
            <a:ext cx="3576339" cy="333425"/>
          </a:xfrm>
          <a:prstGeom prst="rect">
            <a:avLst/>
          </a:prstGeom>
          <a:noFill/>
          <a:ln>
            <a:noFill/>
          </a:ln>
        </p:spPr>
        <p:txBody>
          <a:bodyPr vert="horz" wrap="square" lIns="108000" tIns="0" rIns="108000" bIns="0" rtlCol="0" anchor="ctr">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320"/>
              </a:lnSpc>
              <a:spcBef>
                <a:spcPts val="300"/>
              </a:spcBef>
            </a:pPr>
            <a:r>
              <a:rPr lang="it-IT" sz="1200" b="1" dirty="0">
                <a:solidFill>
                  <a:srgbClr val="EB8C00"/>
                </a:solidFill>
                <a:latin typeface="Arial" panose="020B0604020202020204" pitchFamily="34" charset="0"/>
                <a:cs typeface="Arial" panose="020B0604020202020204" pitchFamily="34" charset="0"/>
              </a:rPr>
              <a:t>DA UN FUNZIONARIO DELL’AMMINISTRAZIONE FINANZIARIA</a:t>
            </a:r>
          </a:p>
        </p:txBody>
      </p:sp>
      <p:sp>
        <p:nvSpPr>
          <p:cNvPr id="61" name="Rettangolo 32">
            <a:extLst>
              <a:ext uri="{FF2B5EF4-FFF2-40B4-BE49-F238E27FC236}">
                <a16:creationId xmlns:a16="http://schemas.microsoft.com/office/drawing/2014/main" id="{4EA6615B-BE4A-C7DC-C6C9-EBA307466C30}"/>
              </a:ext>
            </a:extLst>
          </p:cNvPr>
          <p:cNvSpPr/>
          <p:nvPr/>
        </p:nvSpPr>
        <p:spPr bwMode="ltGray">
          <a:xfrm>
            <a:off x="8225821" y="6047746"/>
            <a:ext cx="3721714" cy="689905"/>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just">
              <a:spcAft>
                <a:spcPts val="600"/>
              </a:spcAft>
              <a:buFont typeface="Arial" panose="020B0604020202020204" pitchFamily="34" charset="0"/>
              <a:buChar char="•"/>
            </a:pPr>
            <a:r>
              <a:rPr lang="it-IT" sz="1100" dirty="0">
                <a:solidFill>
                  <a:schemeClr val="tx1"/>
                </a:solidFill>
                <a:latin typeface="Arial" panose="020B0604020202020204" pitchFamily="34" charset="0"/>
                <a:cs typeface="Arial" panose="020B0604020202020204" pitchFamily="34" charset="0"/>
              </a:rPr>
              <a:t>designato dal direttore dell'ufficio corrispondente alle soppresse intendenze di finanza secondo la tabella allegata al decreto del Presidente della Repubblica 27 marzo 1992, n. 287.</a:t>
            </a:r>
          </a:p>
        </p:txBody>
      </p:sp>
      <p:sp>
        <p:nvSpPr>
          <p:cNvPr id="62" name="Text Placeholder 20">
            <a:extLst>
              <a:ext uri="{FF2B5EF4-FFF2-40B4-BE49-F238E27FC236}">
                <a16:creationId xmlns:a16="http://schemas.microsoft.com/office/drawing/2014/main" id="{C49A6A9A-5482-104E-60E5-3738CAC4CDE2}"/>
              </a:ext>
            </a:extLst>
          </p:cNvPr>
          <p:cNvSpPr txBox="1">
            <a:spLocks/>
          </p:cNvSpPr>
          <p:nvPr/>
        </p:nvSpPr>
        <p:spPr>
          <a:xfrm>
            <a:off x="114940" y="5756326"/>
            <a:ext cx="4463067" cy="166712"/>
          </a:xfrm>
          <a:prstGeom prst="rect">
            <a:avLst/>
          </a:prstGeom>
          <a:noFill/>
          <a:ln>
            <a:noFill/>
          </a:ln>
        </p:spPr>
        <p:txBody>
          <a:bodyPr vert="horz" wrap="square" lIns="108000" tIns="0" rIns="108000" bIns="0" rtlCol="0" anchor="ctr">
            <a:spAutoFit/>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320"/>
              </a:lnSpc>
              <a:spcBef>
                <a:spcPts val="300"/>
              </a:spcBef>
            </a:pPr>
            <a:r>
              <a:rPr lang="it-IT" sz="1200" b="1" dirty="0">
                <a:solidFill>
                  <a:srgbClr val="F4B183"/>
                </a:solidFill>
                <a:latin typeface="Arial" panose="020B0604020202020204" pitchFamily="34" charset="0"/>
                <a:cs typeface="Arial" panose="020B0604020202020204" pitchFamily="34" charset="0"/>
              </a:rPr>
              <a:t>DA DUE DELEGATI</a:t>
            </a:r>
          </a:p>
        </p:txBody>
      </p:sp>
      <p:sp>
        <p:nvSpPr>
          <p:cNvPr id="63" name="Rettangolo 32">
            <a:extLst>
              <a:ext uri="{FF2B5EF4-FFF2-40B4-BE49-F238E27FC236}">
                <a16:creationId xmlns:a16="http://schemas.microsoft.com/office/drawing/2014/main" id="{B3CE5C25-61DA-AF2E-3509-C5D1D067B94F}"/>
              </a:ext>
            </a:extLst>
          </p:cNvPr>
          <p:cNvSpPr/>
          <p:nvPr/>
        </p:nvSpPr>
        <p:spPr bwMode="ltGray">
          <a:xfrm>
            <a:off x="190147" y="5942752"/>
            <a:ext cx="4258100" cy="689905"/>
          </a:xfrm>
          <a:prstGeom prst="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1450" indent="-171450" algn="just">
              <a:spcAft>
                <a:spcPts val="600"/>
              </a:spcAft>
              <a:buFont typeface="Arial" panose="020B0604020202020204" pitchFamily="34" charset="0"/>
              <a:buChar char="•"/>
            </a:pPr>
            <a:r>
              <a:rPr lang="it-IT" sz="1100" dirty="0">
                <a:solidFill>
                  <a:schemeClr val="tx1"/>
                </a:solidFill>
                <a:latin typeface="Arial" panose="020B0604020202020204" pitchFamily="34" charset="0"/>
                <a:cs typeface="Arial" panose="020B0604020202020204" pitchFamily="34" charset="0"/>
              </a:rPr>
              <a:t>l'uno dal consiglio provinciale e l'altro dal consiglio comunale del luogo dove ha sede il convitto, scelti dai consigli medesimi anche fuori del loro seno</a:t>
            </a:r>
          </a:p>
        </p:txBody>
      </p:sp>
    </p:spTree>
    <p:extLst>
      <p:ext uri="{BB962C8B-B14F-4D97-AF65-F5344CB8AC3E}">
        <p14:creationId xmlns:p14="http://schemas.microsoft.com/office/powerpoint/2010/main" val="9714392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Compiti e responsabilità del CDA</a:t>
            </a:r>
          </a:p>
        </p:txBody>
      </p:sp>
      <p:sp>
        <p:nvSpPr>
          <p:cNvPr id="68" name="Rectangle 67">
            <a:extLst>
              <a:ext uri="{FF2B5EF4-FFF2-40B4-BE49-F238E27FC236}">
                <a16:creationId xmlns:a16="http://schemas.microsoft.com/office/drawing/2014/main" id="{3C34D56C-3F18-3943-73B4-D7E2930EA43A}"/>
              </a:ext>
            </a:extLst>
          </p:cNvPr>
          <p:cNvSpPr/>
          <p:nvPr/>
        </p:nvSpPr>
        <p:spPr>
          <a:xfrm>
            <a:off x="416517" y="1611824"/>
            <a:ext cx="224726" cy="4703735"/>
          </a:xfrm>
          <a:prstGeom prst="rect">
            <a:avLst/>
          </a:prstGeom>
          <a:solidFill>
            <a:schemeClr val="bg2"/>
          </a:solidFill>
          <a:ln>
            <a:noFill/>
          </a:ln>
          <a:effectLst>
            <a:softEdge rad="63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69" name="Oval 68">
            <a:extLst>
              <a:ext uri="{FF2B5EF4-FFF2-40B4-BE49-F238E27FC236}">
                <a16:creationId xmlns:a16="http://schemas.microsoft.com/office/drawing/2014/main" id="{DD5C7E46-6D8C-C088-5D3B-2DD4169C5133}"/>
              </a:ext>
            </a:extLst>
          </p:cNvPr>
          <p:cNvSpPr/>
          <p:nvPr/>
        </p:nvSpPr>
        <p:spPr>
          <a:xfrm>
            <a:off x="350650" y="1839110"/>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1</a:t>
            </a:r>
          </a:p>
        </p:txBody>
      </p:sp>
      <p:sp>
        <p:nvSpPr>
          <p:cNvPr id="77" name="TextBox 76">
            <a:extLst>
              <a:ext uri="{FF2B5EF4-FFF2-40B4-BE49-F238E27FC236}">
                <a16:creationId xmlns:a16="http://schemas.microsoft.com/office/drawing/2014/main" id="{6973ED6A-6316-F165-E95C-DF0F970CB1D1}"/>
              </a:ext>
            </a:extLst>
          </p:cNvPr>
          <p:cNvSpPr txBox="1"/>
          <p:nvPr/>
        </p:nvSpPr>
        <p:spPr>
          <a:xfrm>
            <a:off x="656740" y="1821051"/>
            <a:ext cx="11541068" cy="369332"/>
          </a:xfrm>
          <a:prstGeom prst="rect">
            <a:avLst/>
          </a:prstGeom>
          <a:noFill/>
        </p:spPr>
        <p:txBody>
          <a:bodyPr wrap="square" rtlCol="0">
            <a:spAutoFit/>
          </a:bodyPr>
          <a:lstStyle/>
          <a:p>
            <a:pPr algn="just"/>
            <a:r>
              <a:rPr lang="it-IT" dirty="0">
                <a:latin typeface="Arial" panose="020B0604020202020204" pitchFamily="34" charset="0"/>
                <a:cs typeface="Arial" panose="020B0604020202020204" pitchFamily="34" charset="0"/>
              </a:rPr>
              <a:t>Approva il bilancio di previsione e delibera sul conto consuntivo</a:t>
            </a:r>
          </a:p>
        </p:txBody>
      </p:sp>
      <p:sp>
        <p:nvSpPr>
          <p:cNvPr id="70" name="Oval 69">
            <a:extLst>
              <a:ext uri="{FF2B5EF4-FFF2-40B4-BE49-F238E27FC236}">
                <a16:creationId xmlns:a16="http://schemas.microsoft.com/office/drawing/2014/main" id="{DFAA0E51-C2A3-C45B-238D-D0597A21EE38}"/>
              </a:ext>
            </a:extLst>
          </p:cNvPr>
          <p:cNvSpPr/>
          <p:nvPr/>
        </p:nvSpPr>
        <p:spPr>
          <a:xfrm>
            <a:off x="350650" y="2496798"/>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2</a:t>
            </a:r>
          </a:p>
        </p:txBody>
      </p:sp>
      <p:sp>
        <p:nvSpPr>
          <p:cNvPr id="78" name="TextBox 77">
            <a:extLst>
              <a:ext uri="{FF2B5EF4-FFF2-40B4-BE49-F238E27FC236}">
                <a16:creationId xmlns:a16="http://schemas.microsoft.com/office/drawing/2014/main" id="{3DD99102-BE14-203C-EB9B-9076F240B004}"/>
              </a:ext>
            </a:extLst>
          </p:cNvPr>
          <p:cNvSpPr txBox="1"/>
          <p:nvPr/>
        </p:nvSpPr>
        <p:spPr>
          <a:xfrm>
            <a:off x="656740" y="2478739"/>
            <a:ext cx="9758120" cy="646331"/>
          </a:xfrm>
          <a:prstGeom prst="rect">
            <a:avLst/>
          </a:prstGeom>
          <a:noFill/>
        </p:spPr>
        <p:txBody>
          <a:bodyPr wrap="square" rtlCol="0">
            <a:spAutoFit/>
          </a:bodyPr>
          <a:lstStyle/>
          <a:p>
            <a:pPr algn="just"/>
            <a:r>
              <a:rPr lang="it-IT" dirty="0">
                <a:latin typeface="Arial" panose="020B0604020202020204" pitchFamily="34" charset="0"/>
                <a:cs typeface="Arial" panose="020B0604020202020204" pitchFamily="34" charset="0"/>
              </a:rPr>
              <a:t>Autorizza il rettore a stare in giudizio, cura a che tutte le spese siano fatte nei limiti del bilancio stesso</a:t>
            </a:r>
          </a:p>
        </p:txBody>
      </p:sp>
      <p:grpSp>
        <p:nvGrpSpPr>
          <p:cNvPr id="85" name="Group 84">
            <a:extLst>
              <a:ext uri="{FF2B5EF4-FFF2-40B4-BE49-F238E27FC236}">
                <a16:creationId xmlns:a16="http://schemas.microsoft.com/office/drawing/2014/main" id="{D4D776AC-87B8-10E6-E1DC-E3DF62A6EBE1}"/>
              </a:ext>
            </a:extLst>
          </p:cNvPr>
          <p:cNvGrpSpPr/>
          <p:nvPr/>
        </p:nvGrpSpPr>
        <p:grpSpPr>
          <a:xfrm>
            <a:off x="350650" y="3136427"/>
            <a:ext cx="11759409" cy="646331"/>
            <a:chOff x="350650" y="3453928"/>
            <a:chExt cx="11759409" cy="646331"/>
          </a:xfrm>
        </p:grpSpPr>
        <p:sp>
          <p:nvSpPr>
            <p:cNvPr id="71" name="Oval 70">
              <a:extLst>
                <a:ext uri="{FF2B5EF4-FFF2-40B4-BE49-F238E27FC236}">
                  <a16:creationId xmlns:a16="http://schemas.microsoft.com/office/drawing/2014/main" id="{3E189B86-50E0-5D5A-6196-F30CAC8D3AF5}"/>
                </a:ext>
              </a:extLst>
            </p:cNvPr>
            <p:cNvSpPr/>
            <p:nvPr/>
          </p:nvSpPr>
          <p:spPr>
            <a:xfrm>
              <a:off x="350650" y="3610486"/>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3</a:t>
              </a:r>
            </a:p>
          </p:txBody>
        </p:sp>
        <p:sp>
          <p:nvSpPr>
            <p:cNvPr id="79" name="TextBox 78">
              <a:extLst>
                <a:ext uri="{FF2B5EF4-FFF2-40B4-BE49-F238E27FC236}">
                  <a16:creationId xmlns:a16="http://schemas.microsoft.com/office/drawing/2014/main" id="{0EF07960-D1D4-5FEA-277D-5047104D0504}"/>
                </a:ext>
              </a:extLst>
            </p:cNvPr>
            <p:cNvSpPr txBox="1"/>
            <p:nvPr/>
          </p:nvSpPr>
          <p:spPr>
            <a:xfrm>
              <a:off x="656740" y="3453928"/>
              <a:ext cx="11453319" cy="646331"/>
            </a:xfrm>
            <a:prstGeom prst="rect">
              <a:avLst/>
            </a:prstGeom>
            <a:noFill/>
          </p:spPr>
          <p:txBody>
            <a:bodyPr wrap="square" rtlCol="0">
              <a:spAutoFit/>
            </a:bodyPr>
            <a:lstStyle/>
            <a:p>
              <a:pPr algn="just"/>
              <a:r>
                <a:rPr lang="it-IT" dirty="0">
                  <a:latin typeface="Arial" panose="020B0604020202020204" pitchFamily="34" charset="0"/>
                  <a:cs typeface="Arial" panose="020B0604020202020204" pitchFamily="34" charset="0"/>
                </a:rPr>
                <a:t>Delibera sui contratti e le convenzioni, sulla misura delle rette e di ogni altra contribuzione, cura la conservazione e l'incremento del patrimonio</a:t>
              </a:r>
            </a:p>
          </p:txBody>
        </p:sp>
      </p:grpSp>
      <p:grpSp>
        <p:nvGrpSpPr>
          <p:cNvPr id="86" name="Group 85">
            <a:extLst>
              <a:ext uri="{FF2B5EF4-FFF2-40B4-BE49-F238E27FC236}">
                <a16:creationId xmlns:a16="http://schemas.microsoft.com/office/drawing/2014/main" id="{6D174B6F-F48C-2674-927E-1C4BB4D27EE5}"/>
              </a:ext>
            </a:extLst>
          </p:cNvPr>
          <p:cNvGrpSpPr/>
          <p:nvPr/>
        </p:nvGrpSpPr>
        <p:grpSpPr>
          <a:xfrm>
            <a:off x="350650" y="4071114"/>
            <a:ext cx="10798443" cy="369332"/>
            <a:chOff x="350650" y="4248108"/>
            <a:chExt cx="10798443" cy="369332"/>
          </a:xfrm>
        </p:grpSpPr>
        <p:sp>
          <p:nvSpPr>
            <p:cNvPr id="72" name="Oval 71">
              <a:extLst>
                <a:ext uri="{FF2B5EF4-FFF2-40B4-BE49-F238E27FC236}">
                  <a16:creationId xmlns:a16="http://schemas.microsoft.com/office/drawing/2014/main" id="{2A83C7B0-789C-F22D-F531-9292C110DDA8}"/>
                </a:ext>
              </a:extLst>
            </p:cNvPr>
            <p:cNvSpPr/>
            <p:nvPr/>
          </p:nvSpPr>
          <p:spPr>
            <a:xfrm>
              <a:off x="350650" y="4266167"/>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4</a:t>
              </a:r>
            </a:p>
          </p:txBody>
        </p:sp>
        <p:sp>
          <p:nvSpPr>
            <p:cNvPr id="80" name="TextBox 79">
              <a:extLst>
                <a:ext uri="{FF2B5EF4-FFF2-40B4-BE49-F238E27FC236}">
                  <a16:creationId xmlns:a16="http://schemas.microsoft.com/office/drawing/2014/main" id="{9AC1431F-9C33-C9DF-2AFE-13FED90A9944}"/>
                </a:ext>
              </a:extLst>
            </p:cNvPr>
            <p:cNvSpPr txBox="1"/>
            <p:nvPr/>
          </p:nvSpPr>
          <p:spPr>
            <a:xfrm>
              <a:off x="656740" y="4248108"/>
              <a:ext cx="10492353" cy="369332"/>
            </a:xfrm>
            <a:prstGeom prst="rect">
              <a:avLst/>
            </a:prstGeom>
            <a:noFill/>
          </p:spPr>
          <p:txBody>
            <a:bodyPr wrap="square" rtlCol="0">
              <a:spAutoFit/>
            </a:bodyPr>
            <a:lstStyle/>
            <a:p>
              <a:pPr algn="just"/>
              <a:r>
                <a:rPr lang="it-IT" dirty="0">
                  <a:latin typeface="Arial" panose="020B0604020202020204" pitchFamily="34" charset="0"/>
                  <a:cs typeface="Arial" panose="020B0604020202020204" pitchFamily="34" charset="0"/>
                </a:rPr>
                <a:t>Vigila sul personale e sul funzionamento dell'istituzione.</a:t>
              </a:r>
            </a:p>
          </p:txBody>
        </p:sp>
      </p:grpSp>
      <p:grpSp>
        <p:nvGrpSpPr>
          <p:cNvPr id="87" name="Group 86">
            <a:extLst>
              <a:ext uri="{FF2B5EF4-FFF2-40B4-BE49-F238E27FC236}">
                <a16:creationId xmlns:a16="http://schemas.microsoft.com/office/drawing/2014/main" id="{761B8DFC-DD25-6E8A-2760-6B15F4092013}"/>
              </a:ext>
            </a:extLst>
          </p:cNvPr>
          <p:cNvGrpSpPr/>
          <p:nvPr/>
        </p:nvGrpSpPr>
        <p:grpSpPr>
          <a:xfrm>
            <a:off x="350650" y="4728802"/>
            <a:ext cx="11749792" cy="646331"/>
            <a:chOff x="350650" y="4932079"/>
            <a:chExt cx="11749792" cy="646331"/>
          </a:xfrm>
        </p:grpSpPr>
        <p:sp>
          <p:nvSpPr>
            <p:cNvPr id="73" name="Oval 72">
              <a:extLst>
                <a:ext uri="{FF2B5EF4-FFF2-40B4-BE49-F238E27FC236}">
                  <a16:creationId xmlns:a16="http://schemas.microsoft.com/office/drawing/2014/main" id="{639FB4F0-E698-6C1C-9150-29E27A1471A8}"/>
                </a:ext>
              </a:extLst>
            </p:cNvPr>
            <p:cNvSpPr/>
            <p:nvPr/>
          </p:nvSpPr>
          <p:spPr>
            <a:xfrm>
              <a:off x="350650" y="5088637"/>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5</a:t>
              </a:r>
            </a:p>
          </p:txBody>
        </p:sp>
        <p:sp>
          <p:nvSpPr>
            <p:cNvPr id="81" name="TextBox 80">
              <a:extLst>
                <a:ext uri="{FF2B5EF4-FFF2-40B4-BE49-F238E27FC236}">
                  <a16:creationId xmlns:a16="http://schemas.microsoft.com/office/drawing/2014/main" id="{F8FB45D2-A60A-6821-5CE3-B38F0836BC06}"/>
                </a:ext>
              </a:extLst>
            </p:cNvPr>
            <p:cNvSpPr txBox="1"/>
            <p:nvPr/>
          </p:nvSpPr>
          <p:spPr>
            <a:xfrm>
              <a:off x="656740" y="4932079"/>
              <a:ext cx="11443702" cy="646331"/>
            </a:xfrm>
            <a:prstGeom prst="rect">
              <a:avLst/>
            </a:prstGeom>
            <a:noFill/>
          </p:spPr>
          <p:txBody>
            <a:bodyPr wrap="square" rtlCol="0">
              <a:spAutoFit/>
            </a:bodyPr>
            <a:lstStyle/>
            <a:p>
              <a:pPr algn="just"/>
              <a:r>
                <a:rPr lang="it-IT" dirty="0">
                  <a:latin typeface="Arial" panose="020B0604020202020204" pitchFamily="34" charset="0"/>
                  <a:cs typeface="Arial" panose="020B0604020202020204" pitchFamily="34" charset="0"/>
                </a:rPr>
                <a:t>I componenti il consiglio di amministrazione sono responsabili verso l'istituto dei danni economici ad esso arrecati a seguito di inosservanza delle leggi e dei regolamenti con dolo o colpa grave.</a:t>
              </a:r>
            </a:p>
          </p:txBody>
        </p:sp>
      </p:grpSp>
      <p:grpSp>
        <p:nvGrpSpPr>
          <p:cNvPr id="88" name="Group 87">
            <a:extLst>
              <a:ext uri="{FF2B5EF4-FFF2-40B4-BE49-F238E27FC236}">
                <a16:creationId xmlns:a16="http://schemas.microsoft.com/office/drawing/2014/main" id="{ABA691F8-F4F2-F9CA-239F-997F2C125AA6}"/>
              </a:ext>
            </a:extLst>
          </p:cNvPr>
          <p:cNvGrpSpPr/>
          <p:nvPr/>
        </p:nvGrpSpPr>
        <p:grpSpPr>
          <a:xfrm>
            <a:off x="350650" y="5663491"/>
            <a:ext cx="11769025" cy="646331"/>
            <a:chOff x="350650" y="5663491"/>
            <a:chExt cx="11769025" cy="646331"/>
          </a:xfrm>
        </p:grpSpPr>
        <p:sp>
          <p:nvSpPr>
            <p:cNvPr id="74" name="Oval 73">
              <a:extLst>
                <a:ext uri="{FF2B5EF4-FFF2-40B4-BE49-F238E27FC236}">
                  <a16:creationId xmlns:a16="http://schemas.microsoft.com/office/drawing/2014/main" id="{2A165F3D-79E7-BA9E-5661-33F284C0B563}"/>
                </a:ext>
              </a:extLst>
            </p:cNvPr>
            <p:cNvSpPr/>
            <p:nvPr/>
          </p:nvSpPr>
          <p:spPr>
            <a:xfrm>
              <a:off x="350650" y="5820049"/>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6</a:t>
              </a:r>
            </a:p>
          </p:txBody>
        </p:sp>
        <p:sp>
          <p:nvSpPr>
            <p:cNvPr id="82" name="TextBox 81">
              <a:extLst>
                <a:ext uri="{FF2B5EF4-FFF2-40B4-BE49-F238E27FC236}">
                  <a16:creationId xmlns:a16="http://schemas.microsoft.com/office/drawing/2014/main" id="{4C041CBB-11AC-03EB-8E7C-2DA408793A6C}"/>
                </a:ext>
              </a:extLst>
            </p:cNvPr>
            <p:cNvSpPr txBox="1"/>
            <p:nvPr/>
          </p:nvSpPr>
          <p:spPr>
            <a:xfrm>
              <a:off x="656740" y="5663491"/>
              <a:ext cx="11462935" cy="646331"/>
            </a:xfrm>
            <a:prstGeom prst="rect">
              <a:avLst/>
            </a:prstGeom>
            <a:noFill/>
          </p:spPr>
          <p:txBody>
            <a:bodyPr wrap="square" rtlCol="0">
              <a:spAutoFit/>
            </a:bodyPr>
            <a:lstStyle/>
            <a:p>
              <a:pPr algn="just"/>
              <a:r>
                <a:rPr lang="it-IT" dirty="0">
                  <a:latin typeface="Arial" panose="020B0604020202020204" pitchFamily="34" charset="0"/>
                  <a:cs typeface="Arial" panose="020B0604020202020204" pitchFamily="34" charset="0"/>
                </a:rPr>
                <a:t>I convitti possono richiedere, per la tutela dei loro interessi, e quando non trattisi di contestazioni con lo Stato, l'assistenza dell'Avvocatura dello Stato.</a:t>
              </a:r>
            </a:p>
          </p:txBody>
        </p:sp>
      </p:grpSp>
    </p:spTree>
    <p:extLst>
      <p:ext uri="{BB962C8B-B14F-4D97-AF65-F5344CB8AC3E}">
        <p14:creationId xmlns:p14="http://schemas.microsoft.com/office/powerpoint/2010/main" val="11817892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9F69AF1-9DC5-F400-DB37-B72475F4E93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4" name="think-cell data - do not delete" hidden="1">
                        <a:extLst>
                          <a:ext uri="{FF2B5EF4-FFF2-40B4-BE49-F238E27FC236}">
                            <a16:creationId xmlns:a16="http://schemas.microsoft.com/office/drawing/2014/main" id="{29F69AF1-9DC5-F400-DB37-B72475F4E93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096536" y="-1807"/>
            <a:ext cx="8095464" cy="6858000"/>
          </a:xfrm>
          <a:prstGeom prst="rect">
            <a:avLst/>
          </a:prstGeom>
        </p:spPr>
      </p:pic>
      <p:sp>
        <p:nvSpPr>
          <p:cNvPr id="27" name="Rectangle 26" descr="Black 3D cube pattern"/>
          <p:cNvSpPr/>
          <p:nvPr/>
        </p:nvSpPr>
        <p:spPr>
          <a:xfrm>
            <a:off x="4096536" y="-1807"/>
            <a:ext cx="8095464" cy="685818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solidFill>
                <a:schemeClr val="tx1"/>
              </a:solidFill>
            </a:endParaRPr>
          </a:p>
        </p:txBody>
      </p:sp>
      <p:sp>
        <p:nvSpPr>
          <p:cNvPr id="28" name="Freeform 5"/>
          <p:cNvSpPr>
            <a:spLocks/>
          </p:cNvSpPr>
          <p:nvPr/>
        </p:nvSpPr>
        <p:spPr bwMode="auto">
          <a:xfrm rot="16200000">
            <a:off x="737556" y="3362805"/>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E1301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US" sz="2489"/>
          </a:p>
        </p:txBody>
      </p:sp>
      <p:sp>
        <p:nvSpPr>
          <p:cNvPr id="24" name="Title 5"/>
          <p:cNvSpPr>
            <a:spLocks noGrp="1"/>
          </p:cNvSpPr>
          <p:nvPr>
            <p:ph type="title"/>
          </p:nvPr>
        </p:nvSpPr>
        <p:spPr>
          <a:xfrm>
            <a:off x="357675" y="2770005"/>
            <a:ext cx="3377085" cy="2448876"/>
          </a:xfrm>
        </p:spPr>
        <p:txBody>
          <a:bodyPr vert="horz">
            <a:normAutofit fontScale="9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spcBef>
                <a:spcPts val="2400"/>
              </a:spcBef>
            </a:pPr>
            <a:br>
              <a:rPr lang="it-IT" sz="1850" b="1" kern="0" dirty="0">
                <a:latin typeface="Georgia"/>
                <a:ea typeface="+mn-ea"/>
                <a:cs typeface="Arial" charset="0"/>
              </a:rPr>
            </a:br>
            <a:r>
              <a:rPr lang="it-IT" sz="2000" b="1" kern="0" dirty="0">
                <a:solidFill>
                  <a:srgbClr val="E0301E"/>
                </a:solidFill>
                <a:ea typeface="+mn-ea"/>
              </a:rPr>
              <a:t>Art. 204</a:t>
            </a:r>
            <a:br>
              <a:rPr lang="it-IT" sz="2000" b="1" kern="0" dirty="0">
                <a:solidFill>
                  <a:srgbClr val="E0301E"/>
                </a:solidFill>
                <a:ea typeface="+mn-ea"/>
              </a:rPr>
            </a:br>
            <a:br>
              <a:rPr lang="it-IT" sz="2000" b="1" kern="0" dirty="0">
                <a:solidFill>
                  <a:srgbClr val="E0301E"/>
                </a:solidFill>
                <a:ea typeface="+mn-ea"/>
              </a:rPr>
            </a:br>
            <a:br>
              <a:rPr lang="it-IT" sz="2000" dirty="0"/>
            </a:br>
            <a:br>
              <a:rPr lang="it-IT" sz="1850" dirty="0"/>
            </a:br>
            <a:br>
              <a:rPr lang="it-IT" sz="1850" dirty="0">
                <a:ea typeface="+mn-ea"/>
              </a:rPr>
            </a:br>
            <a:r>
              <a:rPr lang="it-IT" sz="2200" i="1" dirty="0">
                <a:latin typeface="+mn-lt"/>
                <a:ea typeface="+mn-ea"/>
                <a:cs typeface="+mn-cs"/>
              </a:rPr>
              <a:t>Educandati femminili dello Stato ed istituti pubblici di educazione femminile</a:t>
            </a:r>
            <a:br>
              <a:rPr lang="it-IT" sz="1850" dirty="0">
                <a:latin typeface="Georgia" panose="02040502050405020303" pitchFamily="18" charset="0"/>
                <a:ea typeface="+mn-ea"/>
                <a:cs typeface="+mn-cs"/>
              </a:rPr>
            </a:br>
            <a:endParaRPr lang="it-IT" sz="1400" b="1" dirty="0">
              <a:solidFill>
                <a:srgbClr val="E0301E"/>
              </a:solidFill>
            </a:endParaRPr>
          </a:p>
        </p:txBody>
      </p:sp>
      <p:sp>
        <p:nvSpPr>
          <p:cNvPr id="38" name="Isosceles Triangle 37"/>
          <p:cNvSpPr/>
          <p:nvPr/>
        </p:nvSpPr>
        <p:spPr>
          <a:xfrm rot="5400000">
            <a:off x="4041227" y="3389462"/>
            <a:ext cx="231775" cy="133759"/>
          </a:xfrm>
          <a:prstGeom prst="triangle">
            <a:avLst>
              <a:gd name="adj" fmla="val 4726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p>
        </p:txBody>
      </p:sp>
      <p:cxnSp>
        <p:nvCxnSpPr>
          <p:cNvPr id="12" name="Straight Connector 11"/>
          <p:cNvCxnSpPr/>
          <p:nvPr/>
        </p:nvCxnSpPr>
        <p:spPr>
          <a:xfrm flipV="1">
            <a:off x="1154138" y="4043354"/>
            <a:ext cx="1776000"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19205" y="294571"/>
            <a:ext cx="3540519" cy="1769533"/>
            <a:chOff x="14403" y="220928"/>
            <a:chExt cx="2655389" cy="1327150"/>
          </a:xfrm>
        </p:grpSpPr>
        <p:pic>
          <p:nvPicPr>
            <p:cNvPr id="14" name="Picture 13"/>
            <p:cNvPicPr>
              <a:picLocks noChangeAspect="1"/>
            </p:cNvPicPr>
            <p:nvPr/>
          </p:nvPicPr>
          <p:blipFill rotWithShape="1">
            <a:blip r:embed="rId8"/>
            <a:srcRect l="2864" t="12590" b="11685"/>
            <a:stretch/>
          </p:blipFill>
          <p:spPr>
            <a:xfrm>
              <a:off x="14403" y="220928"/>
              <a:ext cx="2655389" cy="1327150"/>
            </a:xfrm>
            <a:prstGeom prst="rect">
              <a:avLst/>
            </a:prstGeom>
          </p:spPr>
        </p:pic>
        <p:sp>
          <p:nvSpPr>
            <p:cNvPr id="15" name="TextBox 14"/>
            <p:cNvSpPr txBox="1"/>
            <p:nvPr/>
          </p:nvSpPr>
          <p:spPr>
            <a:xfrm rot="450365">
              <a:off x="1023869" y="827451"/>
              <a:ext cx="1234399" cy="252701"/>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it-IT" sz="2133" b="1" i="1" dirty="0">
                  <a:latin typeface="+mj-lt"/>
                </a:rPr>
                <a:t>Normativa</a:t>
              </a:r>
            </a:p>
          </p:txBody>
        </p:sp>
      </p:grpSp>
      <p:sp>
        <p:nvSpPr>
          <p:cNvPr id="6" name="Right Answer">
            <a:extLst>
              <a:ext uri="{FF2B5EF4-FFF2-40B4-BE49-F238E27FC236}">
                <a16:creationId xmlns:a16="http://schemas.microsoft.com/office/drawing/2014/main" id="{23B40A7F-C9F1-FC55-8FFF-CD9154CD7B8E}"/>
              </a:ext>
            </a:extLst>
          </p:cNvPr>
          <p:cNvSpPr txBox="1">
            <a:spLocks noChangeAspect="1"/>
          </p:cNvSpPr>
          <p:nvPr/>
        </p:nvSpPr>
        <p:spPr>
          <a:xfrm>
            <a:off x="4918038" y="619284"/>
            <a:ext cx="6452461" cy="5616000"/>
          </a:xfrm>
          <a:custGeom>
            <a:avLst/>
            <a:gdLst>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5556 h 2331244"/>
              <a:gd name="connsiteX1" fmla="*/ 1089025 w 2357437"/>
              <a:gd name="connsiteY1" fmla="*/ 2382 h 2331244"/>
              <a:gd name="connsiteX2" fmla="*/ 1265237 w 2357437"/>
              <a:gd name="connsiteY2" fmla="*/ 0 h 2331244"/>
              <a:gd name="connsiteX3" fmla="*/ 2357437 w 2357437"/>
              <a:gd name="connsiteY3" fmla="*/ 5556 h 2331244"/>
              <a:gd name="connsiteX4" fmla="*/ 2357437 w 2357437"/>
              <a:gd name="connsiteY4" fmla="*/ 2331244 h 2331244"/>
              <a:gd name="connsiteX5" fmla="*/ 0 w 2357437"/>
              <a:gd name="connsiteY5" fmla="*/ 2331244 h 2331244"/>
              <a:gd name="connsiteX6" fmla="*/ 0 w 2357437"/>
              <a:gd name="connsiteY6" fmla="*/ 5556 h 2331244"/>
              <a:gd name="connsiteX0" fmla="*/ 0 w 2357437"/>
              <a:gd name="connsiteY0" fmla="*/ 5556 h 2331244"/>
              <a:gd name="connsiteX1" fmla="*/ 1089025 w 2357437"/>
              <a:gd name="connsiteY1" fmla="*/ 2382 h 2331244"/>
              <a:gd name="connsiteX2" fmla="*/ 1177131 w 2357437"/>
              <a:gd name="connsiteY2" fmla="*/ 0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0953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6668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0001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11919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4286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1893 w 2357437"/>
              <a:gd name="connsiteY2" fmla="*/ 102394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3174 h 2328862"/>
              <a:gd name="connsiteX1" fmla="*/ 1089025 w 2357437"/>
              <a:gd name="connsiteY1" fmla="*/ 0 h 2328862"/>
              <a:gd name="connsiteX2" fmla="*/ 1181893 w 2357437"/>
              <a:gd name="connsiteY2" fmla="*/ 100012 h 2328862"/>
              <a:gd name="connsiteX3" fmla="*/ 2357437 w 2357437"/>
              <a:gd name="connsiteY3" fmla="*/ 3174 h 2328862"/>
              <a:gd name="connsiteX4" fmla="*/ 2357437 w 2357437"/>
              <a:gd name="connsiteY4" fmla="*/ 2328862 h 2328862"/>
              <a:gd name="connsiteX5" fmla="*/ 0 w 2357437"/>
              <a:gd name="connsiteY5" fmla="*/ 2328862 h 2328862"/>
              <a:gd name="connsiteX6" fmla="*/ 0 w 2357437"/>
              <a:gd name="connsiteY6" fmla="*/ 3174 h 2328862"/>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0 w 2357437"/>
              <a:gd name="connsiteY4" fmla="*/ 2325688 h 2325688"/>
              <a:gd name="connsiteX5" fmla="*/ 0 w 2357437"/>
              <a:gd name="connsiteY5"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05232 w 2357437"/>
              <a:gd name="connsiteY4" fmla="*/ 2322675 h 2325688"/>
              <a:gd name="connsiteX5" fmla="*/ 0 w 2357437"/>
              <a:gd name="connsiteY5" fmla="*/ 2325688 h 2325688"/>
              <a:gd name="connsiteX6" fmla="*/ 0 w 2357437"/>
              <a:gd name="connsiteY6"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73850 w 2357437"/>
              <a:gd name="connsiteY4" fmla="*/ 2322675 h 2325688"/>
              <a:gd name="connsiteX5" fmla="*/ 1105232 w 2357437"/>
              <a:gd name="connsiteY5" fmla="*/ 2322675 h 2325688"/>
              <a:gd name="connsiteX6" fmla="*/ 0 w 2357437"/>
              <a:gd name="connsiteY6" fmla="*/ 2325688 h 2325688"/>
              <a:gd name="connsiteX7" fmla="*/ 0 w 2357437"/>
              <a:gd name="connsiteY7" fmla="*/ 0 h 2325688"/>
              <a:gd name="connsiteX0" fmla="*/ 0 w 2357437"/>
              <a:gd name="connsiteY0" fmla="*/ 0 h 2381429"/>
              <a:gd name="connsiteX1" fmla="*/ 2357437 w 2357437"/>
              <a:gd name="connsiteY1" fmla="*/ 0 h 2381429"/>
              <a:gd name="connsiteX2" fmla="*/ 2357437 w 2357437"/>
              <a:gd name="connsiteY2" fmla="*/ 2325688 h 2381429"/>
              <a:gd name="connsiteX3" fmla="*/ 1233891 w 2357437"/>
              <a:gd name="connsiteY3" fmla="*/ 2324182 h 2381429"/>
              <a:gd name="connsiteX4" fmla="*/ 1177281 w 2357437"/>
              <a:gd name="connsiteY4" fmla="*/ 2381429 h 2381429"/>
              <a:gd name="connsiteX5" fmla="*/ 1105232 w 2357437"/>
              <a:gd name="connsiteY5" fmla="*/ 2322675 h 2381429"/>
              <a:gd name="connsiteX6" fmla="*/ 0 w 2357437"/>
              <a:gd name="connsiteY6" fmla="*/ 2325688 h 2381429"/>
              <a:gd name="connsiteX7" fmla="*/ 0 w 2357437"/>
              <a:gd name="connsiteY7" fmla="*/ 0 h 2381429"/>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8997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2135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7437" h="2379923">
                <a:moveTo>
                  <a:pt x="0" y="0"/>
                </a:moveTo>
                <a:lnTo>
                  <a:pt x="2357437" y="0"/>
                </a:lnTo>
                <a:lnTo>
                  <a:pt x="2357437" y="2325688"/>
                </a:lnTo>
                <a:lnTo>
                  <a:pt x="1233891" y="2324182"/>
                </a:lnTo>
                <a:lnTo>
                  <a:pt x="1172135" y="2379923"/>
                </a:lnTo>
                <a:lnTo>
                  <a:pt x="1105232" y="2322675"/>
                </a:lnTo>
                <a:lnTo>
                  <a:pt x="0" y="2325688"/>
                </a:lnTo>
                <a:lnTo>
                  <a:pt x="0" y="0"/>
                </a:lnTo>
                <a:close/>
              </a:path>
            </a:pathLst>
          </a:custGeom>
          <a:noFill/>
          <a:ln w="6350">
            <a:solidFill>
              <a:schemeClr val="bg1"/>
            </a:solidFill>
          </a:ln>
        </p:spPr>
        <p:txBody>
          <a:bodyPr lIns="144000" tIns="479964" rIns="144000" bIns="479964"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228594" lvl="0" indent="-228594">
              <a:spcBef>
                <a:spcPts val="0"/>
              </a:spcBef>
              <a:spcAft>
                <a:spcPts val="800"/>
              </a:spcAft>
              <a:buFont typeface="Arial" panose="020B0604020202020204" pitchFamily="34" charset="0"/>
              <a:buChar char="•"/>
            </a:pPr>
            <a:endParaRPr lang="it-IT" sz="1333">
              <a:solidFill>
                <a:prstClr val="black"/>
              </a:solidFill>
              <a:sym typeface="Wingdings" panose="05000000000000000000" pitchFamily="2" charset="2"/>
            </a:endParaRPr>
          </a:p>
        </p:txBody>
      </p:sp>
      <p:cxnSp>
        <p:nvCxnSpPr>
          <p:cNvPr id="7" name="Straight Connector 6">
            <a:extLst>
              <a:ext uri="{FF2B5EF4-FFF2-40B4-BE49-F238E27FC236}">
                <a16:creationId xmlns:a16="http://schemas.microsoft.com/office/drawing/2014/main" id="{E38CF014-4B6A-11DB-B419-C222C2820013}"/>
              </a:ext>
            </a:extLst>
          </p:cNvPr>
          <p:cNvCxnSpPr>
            <a:cxnSpLocks/>
          </p:cNvCxnSpPr>
          <p:nvPr/>
        </p:nvCxnSpPr>
        <p:spPr>
          <a:xfrm>
            <a:off x="7564495" y="1316765"/>
            <a:ext cx="1159547"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63C2EA5-5F11-0CF1-1555-4962366D93D2}"/>
              </a:ext>
            </a:extLst>
          </p:cNvPr>
          <p:cNvSpPr txBox="1"/>
          <p:nvPr/>
        </p:nvSpPr>
        <p:spPr>
          <a:xfrm>
            <a:off x="6339181" y="836712"/>
            <a:ext cx="3610174" cy="287323"/>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it-IT" sz="1867" b="1" dirty="0">
                <a:solidFill>
                  <a:srgbClr val="FFFFFF"/>
                </a:solidFill>
                <a:latin typeface="+mj-lt"/>
              </a:rPr>
              <a:t>Art. 204</a:t>
            </a:r>
          </a:p>
        </p:txBody>
      </p:sp>
      <p:sp>
        <p:nvSpPr>
          <p:cNvPr id="16" name="TextBox 15">
            <a:extLst>
              <a:ext uri="{FF2B5EF4-FFF2-40B4-BE49-F238E27FC236}">
                <a16:creationId xmlns:a16="http://schemas.microsoft.com/office/drawing/2014/main" id="{02E16678-2282-7A43-D283-8FC0C2FD881D}"/>
              </a:ext>
            </a:extLst>
          </p:cNvPr>
          <p:cNvSpPr txBox="1"/>
          <p:nvPr/>
        </p:nvSpPr>
        <p:spPr>
          <a:xfrm>
            <a:off x="5215943" y="1503754"/>
            <a:ext cx="5856651" cy="3539430"/>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285750" indent="-285750" algn="just">
              <a:buClr>
                <a:schemeClr val="bg1"/>
              </a:buClr>
              <a:buFont typeface="Wingdings" panose="05000000000000000000" pitchFamily="2" charset="2"/>
              <a:buChar char="Ø"/>
            </a:pPr>
            <a:r>
              <a:rPr lang="it-IT" sz="1400" dirty="0">
                <a:solidFill>
                  <a:schemeClr val="bg1"/>
                </a:solidFill>
                <a:latin typeface="Arial" panose="020B0604020202020204" pitchFamily="34" charset="0"/>
                <a:cs typeface="Arial" panose="020B0604020202020204" pitchFamily="34" charset="0"/>
              </a:rPr>
              <a:t>Gli educandati femminili dello Stato hanno per fine di curare l'educazione e lo sviluppo intellettuale e fisico delle giovani che vi sono accolte.</a:t>
            </a:r>
          </a:p>
          <a:p>
            <a:pPr marL="285750" indent="-285750" algn="just">
              <a:buClr>
                <a:schemeClr val="bg1"/>
              </a:buClr>
              <a:buFont typeface="Wingdings" panose="05000000000000000000" pitchFamily="2" charset="2"/>
              <a:buChar char="Ø"/>
            </a:pPr>
            <a:r>
              <a:rPr lang="it-IT" sz="1400" dirty="0" err="1">
                <a:solidFill>
                  <a:schemeClr val="bg1"/>
                </a:solidFill>
                <a:latin typeface="Arial" panose="020B0604020202020204" pitchFamily="34" charset="0"/>
                <a:cs typeface="Arial" panose="020B0604020202020204" pitchFamily="34" charset="0"/>
              </a:rPr>
              <a:t>e'</a:t>
            </a:r>
            <a:r>
              <a:rPr lang="it-IT" sz="1400" dirty="0">
                <a:solidFill>
                  <a:schemeClr val="bg1"/>
                </a:solidFill>
                <a:latin typeface="Arial" panose="020B0604020202020204" pitchFamily="34" charset="0"/>
                <a:cs typeface="Arial" panose="020B0604020202020204" pitchFamily="34" charset="0"/>
              </a:rPr>
              <a:t> attribuita </a:t>
            </a:r>
            <a:r>
              <a:rPr lang="it-IT" sz="1400" dirty="0" err="1">
                <a:solidFill>
                  <a:schemeClr val="bg1"/>
                </a:solidFill>
                <a:latin typeface="Arial" panose="020B0604020202020204" pitchFamily="34" charset="0"/>
                <a:cs typeface="Arial" panose="020B0604020202020204" pitchFamily="34" charset="0"/>
              </a:rPr>
              <a:t>personalita'</a:t>
            </a:r>
            <a:r>
              <a:rPr lang="it-IT" sz="1400" dirty="0">
                <a:solidFill>
                  <a:schemeClr val="bg1"/>
                </a:solidFill>
                <a:latin typeface="Arial" panose="020B0604020202020204" pitchFamily="34" charset="0"/>
                <a:cs typeface="Arial" panose="020B0604020202020204" pitchFamily="34" charset="0"/>
              </a:rPr>
              <a:t> giuridica pubblica; essi sono sottoposti alla tutela dei provveditori agli studi, cui sono inviati per l'approvazione, gli atti e le deliberazioni dei consigli di amministrazione, che saranno indicati dal regolamento da emanarsi ai sensi dell'articolo 205.</a:t>
            </a:r>
          </a:p>
          <a:p>
            <a:pPr marL="285750" indent="-285750" algn="just">
              <a:buClr>
                <a:schemeClr val="bg1"/>
              </a:buClr>
              <a:buFont typeface="Wingdings" panose="05000000000000000000" pitchFamily="2" charset="2"/>
              <a:buChar char="Ø"/>
            </a:pPr>
            <a:r>
              <a:rPr lang="it-IT" sz="1400" dirty="0">
                <a:solidFill>
                  <a:schemeClr val="bg1"/>
                </a:solidFill>
                <a:latin typeface="Arial" panose="020B0604020202020204" pitchFamily="34" charset="0"/>
                <a:cs typeface="Arial" panose="020B0604020202020204" pitchFamily="34" charset="0"/>
              </a:rPr>
              <a:t>Agli educandati femminili dello Stato possono essere annesse scuole elementari, scuole medie ed istituti e scuole di istruzione secondaria superiore. La direttrice svolge, in tal caso, le funzioni di direzione delle scuole ed istituti annessi</a:t>
            </a:r>
          </a:p>
          <a:p>
            <a:pPr marL="285750" indent="-285750" algn="just">
              <a:buClr>
                <a:schemeClr val="bg1"/>
              </a:buClr>
              <a:buFont typeface="Wingdings" panose="05000000000000000000" pitchFamily="2" charset="2"/>
              <a:buChar char="Ø"/>
            </a:pPr>
            <a:r>
              <a:rPr lang="it-IT" sz="1400" dirty="0">
                <a:solidFill>
                  <a:schemeClr val="bg1"/>
                </a:solidFill>
                <a:latin typeface="Arial" panose="020B0604020202020204" pitchFamily="34" charset="0"/>
                <a:cs typeface="Arial" panose="020B0604020202020204" pitchFamily="34" charset="0"/>
              </a:rPr>
              <a:t>Ad ogni educandato femminile statale </a:t>
            </a:r>
            <a:r>
              <a:rPr lang="it-IT" sz="1400" dirty="0" err="1">
                <a:solidFill>
                  <a:schemeClr val="bg1"/>
                </a:solidFill>
                <a:latin typeface="Arial" panose="020B0604020202020204" pitchFamily="34" charset="0"/>
                <a:cs typeface="Arial" panose="020B0604020202020204" pitchFamily="34" charset="0"/>
              </a:rPr>
              <a:t>e'</a:t>
            </a:r>
            <a:r>
              <a:rPr lang="it-IT" sz="1400" dirty="0">
                <a:solidFill>
                  <a:schemeClr val="bg1"/>
                </a:solidFill>
                <a:latin typeface="Arial" panose="020B0604020202020204" pitchFamily="34" charset="0"/>
                <a:cs typeface="Arial" panose="020B0604020202020204" pitchFamily="34" charset="0"/>
              </a:rPr>
              <a:t> concesso il gratuito perpetuo uso degli immobili dello Stato posti a servizio dell'istituto medesimo, qualunque sia l'epoca in cui l'assegnazione </a:t>
            </a:r>
            <a:r>
              <a:rPr lang="it-IT" sz="1400" dirty="0" err="1">
                <a:solidFill>
                  <a:schemeClr val="bg1"/>
                </a:solidFill>
                <a:latin typeface="Arial" panose="020B0604020202020204" pitchFamily="34" charset="0"/>
                <a:cs typeface="Arial" panose="020B0604020202020204" pitchFamily="34" charset="0"/>
              </a:rPr>
              <a:t>e'</a:t>
            </a:r>
            <a:r>
              <a:rPr lang="it-IT" sz="1400" dirty="0">
                <a:solidFill>
                  <a:schemeClr val="bg1"/>
                </a:solidFill>
                <a:latin typeface="Arial" panose="020B0604020202020204" pitchFamily="34" charset="0"/>
                <a:cs typeface="Arial" panose="020B0604020202020204" pitchFamily="34" charset="0"/>
              </a:rPr>
              <a:t> stata realizzata. Le opere di manutenzione ordinaria degli immobili statali concessi in uso fanno carico al Ministero dei lavori pubblici.</a:t>
            </a:r>
          </a:p>
        </p:txBody>
      </p:sp>
    </p:spTree>
    <p:extLst>
      <p:ext uri="{BB962C8B-B14F-4D97-AF65-F5344CB8AC3E}">
        <p14:creationId xmlns:p14="http://schemas.microsoft.com/office/powerpoint/2010/main" val="36117738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Compiti e responsabilità del CDA</a:t>
            </a:r>
          </a:p>
        </p:txBody>
      </p:sp>
      <p:sp>
        <p:nvSpPr>
          <p:cNvPr id="2" name="Rectangle 1">
            <a:extLst>
              <a:ext uri="{FF2B5EF4-FFF2-40B4-BE49-F238E27FC236}">
                <a16:creationId xmlns:a16="http://schemas.microsoft.com/office/drawing/2014/main" id="{FB0FBCDD-0AD9-9DA9-DB12-61C1DAF1375C}"/>
              </a:ext>
            </a:extLst>
          </p:cNvPr>
          <p:cNvSpPr/>
          <p:nvPr/>
        </p:nvSpPr>
        <p:spPr>
          <a:xfrm>
            <a:off x="433953" y="1960536"/>
            <a:ext cx="11383505" cy="1658318"/>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ctangle 2">
            <a:extLst>
              <a:ext uri="{FF2B5EF4-FFF2-40B4-BE49-F238E27FC236}">
                <a16:creationId xmlns:a16="http://schemas.microsoft.com/office/drawing/2014/main" id="{D7917DC0-AE43-AE4B-B9B9-B8FB2E9386D8}"/>
              </a:ext>
            </a:extLst>
          </p:cNvPr>
          <p:cNvSpPr/>
          <p:nvPr/>
        </p:nvSpPr>
        <p:spPr>
          <a:xfrm>
            <a:off x="433953" y="4215539"/>
            <a:ext cx="11383505" cy="1658318"/>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extBox 3">
            <a:extLst>
              <a:ext uri="{FF2B5EF4-FFF2-40B4-BE49-F238E27FC236}">
                <a16:creationId xmlns:a16="http://schemas.microsoft.com/office/drawing/2014/main" id="{5A4C8605-CE43-C2E3-660E-54A2A7C2E24C}"/>
              </a:ext>
            </a:extLst>
          </p:cNvPr>
          <p:cNvSpPr txBox="1"/>
          <p:nvPr/>
        </p:nvSpPr>
        <p:spPr>
          <a:xfrm>
            <a:off x="635431" y="2189531"/>
            <a:ext cx="11011545" cy="1200329"/>
          </a:xfrm>
          <a:prstGeom prst="rect">
            <a:avLst/>
          </a:prstGeom>
          <a:noFill/>
        </p:spPr>
        <p:txBody>
          <a:bodyPr wrap="square" rtlCol="0">
            <a:spAutoFit/>
          </a:bodyPr>
          <a:lstStyle/>
          <a:p>
            <a:r>
              <a:rPr lang="it-IT" dirty="0"/>
              <a:t>L'amministrazione di ciascun educandato </a:t>
            </a:r>
            <a:r>
              <a:rPr lang="it-IT" dirty="0" err="1"/>
              <a:t>e'</a:t>
            </a:r>
            <a:r>
              <a:rPr lang="it-IT" dirty="0"/>
              <a:t> affidata ad un consiglio di amministrazione, nominato con decreto del Ministro della pubblica istruzione, composto da un </a:t>
            </a:r>
            <a:r>
              <a:rPr lang="it-IT" b="1" dirty="0"/>
              <a:t>presidente e due consiglieri</a:t>
            </a:r>
            <a:r>
              <a:rPr lang="it-IT" dirty="0"/>
              <a:t>, salvo diversa disposizione dello statuto e salvo aggregazione, deliberata dallo stesso consiglio, di altri due membri designati da opere od enti di assistenza e previdenza che assumano l'obbligo di affidare all'educandato un ragguardevole numero di giovani</a:t>
            </a:r>
          </a:p>
        </p:txBody>
      </p:sp>
      <p:sp>
        <p:nvSpPr>
          <p:cNvPr id="5" name="TextBox 4">
            <a:extLst>
              <a:ext uri="{FF2B5EF4-FFF2-40B4-BE49-F238E27FC236}">
                <a16:creationId xmlns:a16="http://schemas.microsoft.com/office/drawing/2014/main" id="{62B9A269-7366-13E7-8DCE-D5744090464F}"/>
              </a:ext>
            </a:extLst>
          </p:cNvPr>
          <p:cNvSpPr txBox="1"/>
          <p:nvPr/>
        </p:nvSpPr>
        <p:spPr>
          <a:xfrm>
            <a:off x="635431" y="4444534"/>
            <a:ext cx="11011545" cy="1200329"/>
          </a:xfrm>
          <a:prstGeom prst="rect">
            <a:avLst/>
          </a:prstGeom>
          <a:noFill/>
        </p:spPr>
        <p:txBody>
          <a:bodyPr wrap="square" rtlCol="0">
            <a:spAutoFit/>
          </a:bodyPr>
          <a:lstStyle/>
          <a:p>
            <a:pPr algn="just"/>
            <a:r>
              <a:rPr lang="it-IT" b="1" dirty="0"/>
              <a:t>Alle sedute del consiglio partecipa, con voto consultivo, la direttrice </a:t>
            </a:r>
            <a:r>
              <a:rPr lang="it-IT" dirty="0"/>
              <a:t>dell'educandato, la cui presenza </a:t>
            </a:r>
            <a:r>
              <a:rPr lang="it-IT" dirty="0" err="1"/>
              <a:t>e'</a:t>
            </a:r>
            <a:r>
              <a:rPr lang="it-IT" dirty="0"/>
              <a:t> prescritta, ai fini della </a:t>
            </a:r>
            <a:r>
              <a:rPr lang="it-IT" dirty="0" err="1"/>
              <a:t>validita'</a:t>
            </a:r>
            <a:r>
              <a:rPr lang="it-IT" dirty="0"/>
              <a:t> della seduta, quando si tratti dell'ordinamento e dell'andamento educativo e didattico dell'istituto; le proposte della direttrice in questa materia, qualora non siano state accolte, saranno allegate, insieme alle sue osservazioni, al verbale da sottoporsi </a:t>
            </a:r>
            <a:r>
              <a:rPr lang="it-IT" dirty="0" err="1"/>
              <a:t>all'autorita'</a:t>
            </a:r>
            <a:r>
              <a:rPr lang="it-IT" dirty="0"/>
              <a:t> vigilante.</a:t>
            </a:r>
          </a:p>
        </p:txBody>
      </p:sp>
      <p:sp>
        <p:nvSpPr>
          <p:cNvPr id="6" name="Oval 5">
            <a:extLst>
              <a:ext uri="{FF2B5EF4-FFF2-40B4-BE49-F238E27FC236}">
                <a16:creationId xmlns:a16="http://schemas.microsoft.com/office/drawing/2014/main" id="{29DD26C2-91D4-2A91-7F49-9F1ACD2C6C7F}"/>
              </a:ext>
            </a:extLst>
          </p:cNvPr>
          <p:cNvSpPr/>
          <p:nvPr/>
        </p:nvSpPr>
        <p:spPr>
          <a:xfrm>
            <a:off x="250235" y="1840819"/>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1</a:t>
            </a:r>
          </a:p>
        </p:txBody>
      </p:sp>
      <p:sp>
        <p:nvSpPr>
          <p:cNvPr id="7" name="Oval 6">
            <a:extLst>
              <a:ext uri="{FF2B5EF4-FFF2-40B4-BE49-F238E27FC236}">
                <a16:creationId xmlns:a16="http://schemas.microsoft.com/office/drawing/2014/main" id="{28B30890-C69E-5D95-DDC4-59901C9D1E3C}"/>
              </a:ext>
            </a:extLst>
          </p:cNvPr>
          <p:cNvSpPr/>
          <p:nvPr/>
        </p:nvSpPr>
        <p:spPr>
          <a:xfrm>
            <a:off x="250235" y="4095822"/>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2</a:t>
            </a:r>
          </a:p>
        </p:txBody>
      </p:sp>
    </p:spTree>
    <p:extLst>
      <p:ext uri="{BB962C8B-B14F-4D97-AF65-F5344CB8AC3E}">
        <p14:creationId xmlns:p14="http://schemas.microsoft.com/office/powerpoint/2010/main" val="5549884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Consiglio di amministrazione Educandato</a:t>
            </a:r>
          </a:p>
        </p:txBody>
      </p:sp>
      <p:grpSp>
        <p:nvGrpSpPr>
          <p:cNvPr id="8" name="Group 7">
            <a:extLst>
              <a:ext uri="{FF2B5EF4-FFF2-40B4-BE49-F238E27FC236}">
                <a16:creationId xmlns:a16="http://schemas.microsoft.com/office/drawing/2014/main" id="{86751926-F549-E1FD-3FD5-47B67F120A34}"/>
              </a:ext>
            </a:extLst>
          </p:cNvPr>
          <p:cNvGrpSpPr/>
          <p:nvPr/>
        </p:nvGrpSpPr>
        <p:grpSpPr>
          <a:xfrm>
            <a:off x="433953" y="1960536"/>
            <a:ext cx="11383505" cy="1658318"/>
            <a:chOff x="433953" y="1984538"/>
            <a:chExt cx="11383505" cy="1658318"/>
          </a:xfrm>
        </p:grpSpPr>
        <p:sp>
          <p:nvSpPr>
            <p:cNvPr id="2" name="Rectangle 1">
              <a:extLst>
                <a:ext uri="{FF2B5EF4-FFF2-40B4-BE49-F238E27FC236}">
                  <a16:creationId xmlns:a16="http://schemas.microsoft.com/office/drawing/2014/main" id="{FB0FBCDD-0AD9-9DA9-DB12-61C1DAF1375C}"/>
                </a:ext>
              </a:extLst>
            </p:cNvPr>
            <p:cNvSpPr/>
            <p:nvPr/>
          </p:nvSpPr>
          <p:spPr>
            <a:xfrm>
              <a:off x="433953" y="1984538"/>
              <a:ext cx="11383505" cy="1658318"/>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extBox 3">
              <a:extLst>
                <a:ext uri="{FF2B5EF4-FFF2-40B4-BE49-F238E27FC236}">
                  <a16:creationId xmlns:a16="http://schemas.microsoft.com/office/drawing/2014/main" id="{5A4C8605-CE43-C2E3-660E-54A2A7C2E24C}"/>
                </a:ext>
              </a:extLst>
            </p:cNvPr>
            <p:cNvSpPr txBox="1"/>
            <p:nvPr/>
          </p:nvSpPr>
          <p:spPr>
            <a:xfrm>
              <a:off x="635431" y="2075033"/>
              <a:ext cx="11011545" cy="1477328"/>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Il consiglio di amministrazione degli educandati delibera uno statuto che contiene le norme relative alla costituzione ed al funzionamento del consiglio di amministrazione stesso, all'amministrazione del patrimonio ed all'ammissione delle allieve, ferma restando l'osservanza dei principi informativi delle originarie tavole di fondazione. Lo statuto </a:t>
              </a:r>
              <a:r>
                <a:rPr lang="it-IT" dirty="0" err="1">
                  <a:latin typeface="Arial" panose="020B0604020202020204" pitchFamily="34" charset="0"/>
                  <a:cs typeface="Arial" panose="020B0604020202020204" pitchFamily="34" charset="0"/>
                </a:rPr>
                <a:t>e'</a:t>
              </a:r>
              <a:r>
                <a:rPr lang="it-IT" dirty="0">
                  <a:latin typeface="Arial" panose="020B0604020202020204" pitchFamily="34" charset="0"/>
                  <a:cs typeface="Arial" panose="020B0604020202020204" pitchFamily="34" charset="0"/>
                </a:rPr>
                <a:t> approvato con decreto del Ministro della pubblica istruzione, di concerto con il Ministro del tesoro, sentito il Consiglio di Stato.</a:t>
              </a:r>
            </a:p>
          </p:txBody>
        </p:sp>
      </p:grpSp>
      <p:grpSp>
        <p:nvGrpSpPr>
          <p:cNvPr id="9" name="Group 8">
            <a:extLst>
              <a:ext uri="{FF2B5EF4-FFF2-40B4-BE49-F238E27FC236}">
                <a16:creationId xmlns:a16="http://schemas.microsoft.com/office/drawing/2014/main" id="{43D9989B-9E97-727D-DE59-A29C6C3B8357}"/>
              </a:ext>
            </a:extLst>
          </p:cNvPr>
          <p:cNvGrpSpPr/>
          <p:nvPr/>
        </p:nvGrpSpPr>
        <p:grpSpPr>
          <a:xfrm>
            <a:off x="433953" y="4215539"/>
            <a:ext cx="11383505" cy="1754326"/>
            <a:chOff x="433953" y="4330036"/>
            <a:chExt cx="11383505" cy="1754326"/>
          </a:xfrm>
        </p:grpSpPr>
        <p:sp>
          <p:nvSpPr>
            <p:cNvPr id="3" name="Rectangle 2">
              <a:extLst>
                <a:ext uri="{FF2B5EF4-FFF2-40B4-BE49-F238E27FC236}">
                  <a16:creationId xmlns:a16="http://schemas.microsoft.com/office/drawing/2014/main" id="{D7917DC0-AE43-AE4B-B9B9-B8FB2E9386D8}"/>
                </a:ext>
              </a:extLst>
            </p:cNvPr>
            <p:cNvSpPr/>
            <p:nvPr/>
          </p:nvSpPr>
          <p:spPr>
            <a:xfrm>
              <a:off x="433953" y="4378040"/>
              <a:ext cx="11383505" cy="1658318"/>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TextBox 4">
              <a:extLst>
                <a:ext uri="{FF2B5EF4-FFF2-40B4-BE49-F238E27FC236}">
                  <a16:creationId xmlns:a16="http://schemas.microsoft.com/office/drawing/2014/main" id="{62B9A269-7366-13E7-8DCE-D5744090464F}"/>
                </a:ext>
              </a:extLst>
            </p:cNvPr>
            <p:cNvSpPr txBox="1"/>
            <p:nvPr/>
          </p:nvSpPr>
          <p:spPr>
            <a:xfrm>
              <a:off x="635431" y="4330036"/>
              <a:ext cx="11011545" cy="1754326"/>
            </a:xfrm>
            <a:prstGeom prst="rect">
              <a:avLst/>
            </a:prstGeom>
            <a:noFill/>
          </p:spPr>
          <p:txBody>
            <a:bodyPr wrap="square" rtlCol="0">
              <a:spAutoFit/>
            </a:bodyPr>
            <a:lstStyle/>
            <a:p>
              <a:pPr algn="just"/>
              <a:r>
                <a:rPr lang="it-IT" dirty="0">
                  <a:latin typeface="Arial" panose="020B0604020202020204" pitchFamily="34" charset="0"/>
                  <a:cs typeface="Arial" panose="020B0604020202020204" pitchFamily="34" charset="0"/>
                </a:rPr>
                <a:t>Il consiglio di amministrazione delibera sul bilancio di previsione, sul conto consuntivo, sui contratti e convenzioni di qualsiasi natura, sulla misura delle rette e di ogni altra contribuzione e sulle azioni da promuovere o sostenere in giudizio; cura la conservazione e l'incremento del patrimonio; </a:t>
              </a:r>
              <a:r>
                <a:rPr lang="it-IT" b="1" dirty="0">
                  <a:latin typeface="Arial" panose="020B0604020202020204" pitchFamily="34" charset="0"/>
                  <a:cs typeface="Arial" panose="020B0604020202020204" pitchFamily="34" charset="0"/>
                </a:rPr>
                <a:t>vigila direttamente sulla direttrice e, per suo tramite, sul restante personale di ogni categoria e grado e sul funzionamento del convitto e delle scuole, ed esercita tutte le altre attribuzioni affidategli dalle leggi, dai regolamenti e dagli statuti.</a:t>
              </a:r>
              <a:endParaRPr lang="it-IT" dirty="0">
                <a:latin typeface="Arial" panose="020B0604020202020204" pitchFamily="34" charset="0"/>
                <a:cs typeface="Arial" panose="020B0604020202020204" pitchFamily="34" charset="0"/>
              </a:endParaRPr>
            </a:p>
          </p:txBody>
        </p:sp>
      </p:grpSp>
      <p:sp>
        <p:nvSpPr>
          <p:cNvPr id="6" name="Oval 5">
            <a:extLst>
              <a:ext uri="{FF2B5EF4-FFF2-40B4-BE49-F238E27FC236}">
                <a16:creationId xmlns:a16="http://schemas.microsoft.com/office/drawing/2014/main" id="{29DD26C2-91D4-2A91-7F49-9F1ACD2C6C7F}"/>
              </a:ext>
            </a:extLst>
          </p:cNvPr>
          <p:cNvSpPr/>
          <p:nvPr/>
        </p:nvSpPr>
        <p:spPr>
          <a:xfrm>
            <a:off x="250235" y="1840819"/>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1</a:t>
            </a:r>
          </a:p>
        </p:txBody>
      </p:sp>
      <p:sp>
        <p:nvSpPr>
          <p:cNvPr id="7" name="Oval 6">
            <a:extLst>
              <a:ext uri="{FF2B5EF4-FFF2-40B4-BE49-F238E27FC236}">
                <a16:creationId xmlns:a16="http://schemas.microsoft.com/office/drawing/2014/main" id="{28B30890-C69E-5D95-DDC4-59901C9D1E3C}"/>
              </a:ext>
            </a:extLst>
          </p:cNvPr>
          <p:cNvSpPr/>
          <p:nvPr/>
        </p:nvSpPr>
        <p:spPr>
          <a:xfrm>
            <a:off x="250235" y="4095822"/>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2</a:t>
            </a:r>
          </a:p>
        </p:txBody>
      </p:sp>
    </p:spTree>
    <p:extLst>
      <p:ext uri="{BB962C8B-B14F-4D97-AF65-F5344CB8AC3E}">
        <p14:creationId xmlns:p14="http://schemas.microsoft.com/office/powerpoint/2010/main" val="18140401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9F69AF1-9DC5-F400-DB37-B72475F4E93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4" name="think-cell data - do not delete" hidden="1">
                        <a:extLst>
                          <a:ext uri="{FF2B5EF4-FFF2-40B4-BE49-F238E27FC236}">
                            <a16:creationId xmlns:a16="http://schemas.microsoft.com/office/drawing/2014/main" id="{29F69AF1-9DC5-F400-DB37-B72475F4E93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096536" y="-1807"/>
            <a:ext cx="8095464" cy="6858000"/>
          </a:xfrm>
          <a:prstGeom prst="rect">
            <a:avLst/>
          </a:prstGeom>
        </p:spPr>
      </p:pic>
      <p:sp>
        <p:nvSpPr>
          <p:cNvPr id="27" name="Rectangle 26" descr="Black 3D cube pattern"/>
          <p:cNvSpPr/>
          <p:nvPr/>
        </p:nvSpPr>
        <p:spPr>
          <a:xfrm>
            <a:off x="4096536" y="-1807"/>
            <a:ext cx="8095464" cy="685818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solidFill>
                <a:schemeClr val="tx1"/>
              </a:solidFill>
            </a:endParaRPr>
          </a:p>
        </p:txBody>
      </p:sp>
      <p:sp>
        <p:nvSpPr>
          <p:cNvPr id="28" name="Freeform 5"/>
          <p:cNvSpPr>
            <a:spLocks/>
          </p:cNvSpPr>
          <p:nvPr/>
        </p:nvSpPr>
        <p:spPr bwMode="auto">
          <a:xfrm rot="16200000">
            <a:off x="737556" y="3362805"/>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E1301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US" sz="2489"/>
          </a:p>
        </p:txBody>
      </p:sp>
      <p:sp>
        <p:nvSpPr>
          <p:cNvPr id="24" name="Title 5"/>
          <p:cNvSpPr>
            <a:spLocks noGrp="1"/>
          </p:cNvSpPr>
          <p:nvPr>
            <p:ph type="title"/>
          </p:nvPr>
        </p:nvSpPr>
        <p:spPr>
          <a:xfrm>
            <a:off x="357675" y="2770005"/>
            <a:ext cx="3377085" cy="2448876"/>
          </a:xfrm>
        </p:spPr>
        <p:txBody>
          <a:bodyPr vert="horz">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spcBef>
                <a:spcPts val="2400"/>
              </a:spcBef>
            </a:pPr>
            <a:br>
              <a:rPr lang="it-IT" sz="1850" b="1" kern="0" dirty="0">
                <a:latin typeface="Georgia"/>
                <a:ea typeface="+mn-ea"/>
                <a:cs typeface="Arial" charset="0"/>
              </a:rPr>
            </a:br>
            <a:r>
              <a:rPr lang="it-IT" sz="2000" b="1" kern="0" dirty="0">
                <a:solidFill>
                  <a:srgbClr val="E0301E"/>
                </a:solidFill>
                <a:ea typeface="+mn-ea"/>
              </a:rPr>
              <a:t>Regolamenti</a:t>
            </a:r>
            <a:br>
              <a:rPr lang="it-IT" sz="2000" b="1" kern="0" dirty="0">
                <a:solidFill>
                  <a:srgbClr val="E0301E"/>
                </a:solidFill>
                <a:ea typeface="+mn-ea"/>
              </a:rPr>
            </a:br>
            <a:br>
              <a:rPr lang="it-IT" sz="2000" b="1" kern="0" dirty="0">
                <a:solidFill>
                  <a:srgbClr val="E0301E"/>
                </a:solidFill>
                <a:ea typeface="+mn-ea"/>
              </a:rPr>
            </a:br>
            <a:br>
              <a:rPr lang="it-IT" sz="2000" dirty="0"/>
            </a:br>
            <a:br>
              <a:rPr lang="it-IT" sz="1850" dirty="0"/>
            </a:br>
            <a:br>
              <a:rPr lang="it-IT" sz="1850" dirty="0">
                <a:ea typeface="+mn-ea"/>
              </a:rPr>
            </a:br>
            <a:r>
              <a:rPr lang="it-IT" sz="2200" i="1" dirty="0">
                <a:latin typeface="+mn-lt"/>
                <a:ea typeface="+mn-ea"/>
                <a:cs typeface="+mn-cs"/>
              </a:rPr>
              <a:t>Art. 205. </a:t>
            </a:r>
            <a:r>
              <a:rPr lang="it-IT" sz="2200" i="1" u="sng" dirty="0">
                <a:latin typeface="+mn-lt"/>
                <a:ea typeface="+mn-ea"/>
                <a:cs typeface="+mn-cs"/>
              </a:rPr>
              <a:t>Comma 5.</a:t>
            </a:r>
            <a:br>
              <a:rPr lang="it-IT" sz="1850" dirty="0">
                <a:latin typeface="Georgia" panose="02040502050405020303" pitchFamily="18" charset="0"/>
                <a:ea typeface="+mn-ea"/>
                <a:cs typeface="+mn-cs"/>
              </a:rPr>
            </a:br>
            <a:endParaRPr lang="it-IT" sz="1400" b="1" dirty="0">
              <a:solidFill>
                <a:srgbClr val="E0301E"/>
              </a:solidFill>
            </a:endParaRPr>
          </a:p>
        </p:txBody>
      </p:sp>
      <p:sp>
        <p:nvSpPr>
          <p:cNvPr id="38" name="Isosceles Triangle 37"/>
          <p:cNvSpPr/>
          <p:nvPr/>
        </p:nvSpPr>
        <p:spPr>
          <a:xfrm rot="5400000">
            <a:off x="4041227" y="3389462"/>
            <a:ext cx="231775" cy="133759"/>
          </a:xfrm>
          <a:prstGeom prst="triangle">
            <a:avLst>
              <a:gd name="adj" fmla="val 4726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p>
        </p:txBody>
      </p:sp>
      <p:cxnSp>
        <p:nvCxnSpPr>
          <p:cNvPr id="12" name="Straight Connector 11"/>
          <p:cNvCxnSpPr/>
          <p:nvPr/>
        </p:nvCxnSpPr>
        <p:spPr>
          <a:xfrm flipV="1">
            <a:off x="1154138" y="4043354"/>
            <a:ext cx="1776000"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19205" y="294571"/>
            <a:ext cx="3540519" cy="1769533"/>
            <a:chOff x="14403" y="220928"/>
            <a:chExt cx="2655389" cy="1327150"/>
          </a:xfrm>
        </p:grpSpPr>
        <p:pic>
          <p:nvPicPr>
            <p:cNvPr id="14" name="Picture 13"/>
            <p:cNvPicPr>
              <a:picLocks noChangeAspect="1"/>
            </p:cNvPicPr>
            <p:nvPr/>
          </p:nvPicPr>
          <p:blipFill rotWithShape="1">
            <a:blip r:embed="rId8"/>
            <a:srcRect l="2864" t="12590" b="11685"/>
            <a:stretch/>
          </p:blipFill>
          <p:spPr>
            <a:xfrm>
              <a:off x="14403" y="220928"/>
              <a:ext cx="2655389" cy="1327150"/>
            </a:xfrm>
            <a:prstGeom prst="rect">
              <a:avLst/>
            </a:prstGeom>
          </p:spPr>
        </p:pic>
        <p:sp>
          <p:nvSpPr>
            <p:cNvPr id="15" name="TextBox 14"/>
            <p:cNvSpPr txBox="1"/>
            <p:nvPr/>
          </p:nvSpPr>
          <p:spPr>
            <a:xfrm rot="450365">
              <a:off x="1023869" y="827451"/>
              <a:ext cx="1234399" cy="252701"/>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it-IT" sz="2133" b="1" i="1" dirty="0">
                  <a:latin typeface="+mj-lt"/>
                </a:rPr>
                <a:t>Normativa</a:t>
              </a:r>
            </a:p>
          </p:txBody>
        </p:sp>
      </p:grpSp>
      <p:sp>
        <p:nvSpPr>
          <p:cNvPr id="6" name="Right Answer">
            <a:extLst>
              <a:ext uri="{FF2B5EF4-FFF2-40B4-BE49-F238E27FC236}">
                <a16:creationId xmlns:a16="http://schemas.microsoft.com/office/drawing/2014/main" id="{23B40A7F-C9F1-FC55-8FFF-CD9154CD7B8E}"/>
              </a:ext>
            </a:extLst>
          </p:cNvPr>
          <p:cNvSpPr txBox="1">
            <a:spLocks noChangeAspect="1"/>
          </p:cNvSpPr>
          <p:nvPr/>
        </p:nvSpPr>
        <p:spPr>
          <a:xfrm>
            <a:off x="4890723" y="619193"/>
            <a:ext cx="6452461" cy="5616000"/>
          </a:xfrm>
          <a:custGeom>
            <a:avLst/>
            <a:gdLst>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5556 h 2331244"/>
              <a:gd name="connsiteX1" fmla="*/ 1089025 w 2357437"/>
              <a:gd name="connsiteY1" fmla="*/ 2382 h 2331244"/>
              <a:gd name="connsiteX2" fmla="*/ 1265237 w 2357437"/>
              <a:gd name="connsiteY2" fmla="*/ 0 h 2331244"/>
              <a:gd name="connsiteX3" fmla="*/ 2357437 w 2357437"/>
              <a:gd name="connsiteY3" fmla="*/ 5556 h 2331244"/>
              <a:gd name="connsiteX4" fmla="*/ 2357437 w 2357437"/>
              <a:gd name="connsiteY4" fmla="*/ 2331244 h 2331244"/>
              <a:gd name="connsiteX5" fmla="*/ 0 w 2357437"/>
              <a:gd name="connsiteY5" fmla="*/ 2331244 h 2331244"/>
              <a:gd name="connsiteX6" fmla="*/ 0 w 2357437"/>
              <a:gd name="connsiteY6" fmla="*/ 5556 h 2331244"/>
              <a:gd name="connsiteX0" fmla="*/ 0 w 2357437"/>
              <a:gd name="connsiteY0" fmla="*/ 5556 h 2331244"/>
              <a:gd name="connsiteX1" fmla="*/ 1089025 w 2357437"/>
              <a:gd name="connsiteY1" fmla="*/ 2382 h 2331244"/>
              <a:gd name="connsiteX2" fmla="*/ 1177131 w 2357437"/>
              <a:gd name="connsiteY2" fmla="*/ 0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0953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6668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0001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11919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4286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1893 w 2357437"/>
              <a:gd name="connsiteY2" fmla="*/ 102394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3174 h 2328862"/>
              <a:gd name="connsiteX1" fmla="*/ 1089025 w 2357437"/>
              <a:gd name="connsiteY1" fmla="*/ 0 h 2328862"/>
              <a:gd name="connsiteX2" fmla="*/ 1181893 w 2357437"/>
              <a:gd name="connsiteY2" fmla="*/ 100012 h 2328862"/>
              <a:gd name="connsiteX3" fmla="*/ 2357437 w 2357437"/>
              <a:gd name="connsiteY3" fmla="*/ 3174 h 2328862"/>
              <a:gd name="connsiteX4" fmla="*/ 2357437 w 2357437"/>
              <a:gd name="connsiteY4" fmla="*/ 2328862 h 2328862"/>
              <a:gd name="connsiteX5" fmla="*/ 0 w 2357437"/>
              <a:gd name="connsiteY5" fmla="*/ 2328862 h 2328862"/>
              <a:gd name="connsiteX6" fmla="*/ 0 w 2357437"/>
              <a:gd name="connsiteY6" fmla="*/ 3174 h 2328862"/>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0 w 2357437"/>
              <a:gd name="connsiteY4" fmla="*/ 2325688 h 2325688"/>
              <a:gd name="connsiteX5" fmla="*/ 0 w 2357437"/>
              <a:gd name="connsiteY5"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05232 w 2357437"/>
              <a:gd name="connsiteY4" fmla="*/ 2322675 h 2325688"/>
              <a:gd name="connsiteX5" fmla="*/ 0 w 2357437"/>
              <a:gd name="connsiteY5" fmla="*/ 2325688 h 2325688"/>
              <a:gd name="connsiteX6" fmla="*/ 0 w 2357437"/>
              <a:gd name="connsiteY6"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73850 w 2357437"/>
              <a:gd name="connsiteY4" fmla="*/ 2322675 h 2325688"/>
              <a:gd name="connsiteX5" fmla="*/ 1105232 w 2357437"/>
              <a:gd name="connsiteY5" fmla="*/ 2322675 h 2325688"/>
              <a:gd name="connsiteX6" fmla="*/ 0 w 2357437"/>
              <a:gd name="connsiteY6" fmla="*/ 2325688 h 2325688"/>
              <a:gd name="connsiteX7" fmla="*/ 0 w 2357437"/>
              <a:gd name="connsiteY7" fmla="*/ 0 h 2325688"/>
              <a:gd name="connsiteX0" fmla="*/ 0 w 2357437"/>
              <a:gd name="connsiteY0" fmla="*/ 0 h 2381429"/>
              <a:gd name="connsiteX1" fmla="*/ 2357437 w 2357437"/>
              <a:gd name="connsiteY1" fmla="*/ 0 h 2381429"/>
              <a:gd name="connsiteX2" fmla="*/ 2357437 w 2357437"/>
              <a:gd name="connsiteY2" fmla="*/ 2325688 h 2381429"/>
              <a:gd name="connsiteX3" fmla="*/ 1233891 w 2357437"/>
              <a:gd name="connsiteY3" fmla="*/ 2324182 h 2381429"/>
              <a:gd name="connsiteX4" fmla="*/ 1177281 w 2357437"/>
              <a:gd name="connsiteY4" fmla="*/ 2381429 h 2381429"/>
              <a:gd name="connsiteX5" fmla="*/ 1105232 w 2357437"/>
              <a:gd name="connsiteY5" fmla="*/ 2322675 h 2381429"/>
              <a:gd name="connsiteX6" fmla="*/ 0 w 2357437"/>
              <a:gd name="connsiteY6" fmla="*/ 2325688 h 2381429"/>
              <a:gd name="connsiteX7" fmla="*/ 0 w 2357437"/>
              <a:gd name="connsiteY7" fmla="*/ 0 h 2381429"/>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8997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2135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7437" h="2379923">
                <a:moveTo>
                  <a:pt x="0" y="0"/>
                </a:moveTo>
                <a:lnTo>
                  <a:pt x="2357437" y="0"/>
                </a:lnTo>
                <a:lnTo>
                  <a:pt x="2357437" y="2325688"/>
                </a:lnTo>
                <a:lnTo>
                  <a:pt x="1233891" y="2324182"/>
                </a:lnTo>
                <a:lnTo>
                  <a:pt x="1172135" y="2379923"/>
                </a:lnTo>
                <a:lnTo>
                  <a:pt x="1105232" y="2322675"/>
                </a:lnTo>
                <a:lnTo>
                  <a:pt x="0" y="2325688"/>
                </a:lnTo>
                <a:lnTo>
                  <a:pt x="0" y="0"/>
                </a:lnTo>
                <a:close/>
              </a:path>
            </a:pathLst>
          </a:custGeom>
          <a:noFill/>
          <a:ln w="6350">
            <a:solidFill>
              <a:schemeClr val="bg1"/>
            </a:solidFill>
          </a:ln>
        </p:spPr>
        <p:txBody>
          <a:bodyPr lIns="144000" tIns="479964" rIns="144000" bIns="479964"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228594" lvl="0" indent="-228594">
              <a:spcBef>
                <a:spcPts val="0"/>
              </a:spcBef>
              <a:spcAft>
                <a:spcPts val="800"/>
              </a:spcAft>
              <a:buFont typeface="Arial" panose="020B0604020202020204" pitchFamily="34" charset="0"/>
              <a:buChar char="•"/>
            </a:pPr>
            <a:endParaRPr lang="it-IT" sz="1333">
              <a:solidFill>
                <a:schemeClr val="bg1"/>
              </a:solidFill>
              <a:sym typeface="Wingdings" panose="05000000000000000000" pitchFamily="2" charset="2"/>
            </a:endParaRPr>
          </a:p>
        </p:txBody>
      </p:sp>
      <p:cxnSp>
        <p:nvCxnSpPr>
          <p:cNvPr id="7" name="Straight Connector 6">
            <a:extLst>
              <a:ext uri="{FF2B5EF4-FFF2-40B4-BE49-F238E27FC236}">
                <a16:creationId xmlns:a16="http://schemas.microsoft.com/office/drawing/2014/main" id="{E38CF014-4B6A-11DB-B419-C222C2820013}"/>
              </a:ext>
            </a:extLst>
          </p:cNvPr>
          <p:cNvCxnSpPr>
            <a:cxnSpLocks/>
          </p:cNvCxnSpPr>
          <p:nvPr/>
        </p:nvCxnSpPr>
        <p:spPr>
          <a:xfrm>
            <a:off x="7537180" y="1316765"/>
            <a:ext cx="1159547"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63C2EA5-5F11-0CF1-1555-4962366D93D2}"/>
              </a:ext>
            </a:extLst>
          </p:cNvPr>
          <p:cNvSpPr txBox="1"/>
          <p:nvPr/>
        </p:nvSpPr>
        <p:spPr>
          <a:xfrm>
            <a:off x="6311866" y="836712"/>
            <a:ext cx="3610174" cy="287323"/>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it-IT" sz="1867" b="1" dirty="0">
                <a:solidFill>
                  <a:srgbClr val="FFFFFF"/>
                </a:solidFill>
                <a:latin typeface="+mj-lt"/>
              </a:rPr>
              <a:t>Art. 204</a:t>
            </a:r>
          </a:p>
        </p:txBody>
      </p:sp>
      <p:sp>
        <p:nvSpPr>
          <p:cNvPr id="16" name="TextBox 15">
            <a:extLst>
              <a:ext uri="{FF2B5EF4-FFF2-40B4-BE49-F238E27FC236}">
                <a16:creationId xmlns:a16="http://schemas.microsoft.com/office/drawing/2014/main" id="{02E16678-2282-7A43-D283-8FC0C2FD881D}"/>
              </a:ext>
            </a:extLst>
          </p:cNvPr>
          <p:cNvSpPr txBox="1"/>
          <p:nvPr/>
        </p:nvSpPr>
        <p:spPr>
          <a:xfrm>
            <a:off x="5188628" y="1503754"/>
            <a:ext cx="5856651" cy="1815882"/>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just"/>
            <a:r>
              <a:rPr lang="it-IT" sz="1400" u="sng" dirty="0">
                <a:solidFill>
                  <a:schemeClr val="bg1"/>
                </a:solidFill>
              </a:rPr>
              <a:t>Con uno o più regolamenti da adottarsi, secondo la procedura di cui al comma 1, con decreto del Ministro della pubblica istruzione, di concerto con il Ministro del tesoro, </a:t>
            </a:r>
            <a:r>
              <a:rPr lang="it-IT" sz="1400" b="1" u="sng" dirty="0">
                <a:solidFill>
                  <a:schemeClr val="bg1"/>
                </a:solidFill>
              </a:rPr>
              <a:t>sono dettate norme per il funzionamento dei convitti nazional</a:t>
            </a:r>
            <a:r>
              <a:rPr lang="it-IT" sz="1400" b="1" dirty="0">
                <a:solidFill>
                  <a:schemeClr val="bg1"/>
                </a:solidFill>
              </a:rPr>
              <a:t>i, degli educandati femminili dello Stato e delle altre istituzioni educative statali</a:t>
            </a:r>
            <a:r>
              <a:rPr lang="it-IT" sz="1400" dirty="0">
                <a:solidFill>
                  <a:schemeClr val="bg1"/>
                </a:solidFill>
              </a:rPr>
              <a:t>, nonché' per la definizione delle modalità con le quali il personale docente delle scuole e degli istituti annessi partecipa allo svolgimento di particolari attività formative da realizzare nell'ambito dell'istituzione educativa.</a:t>
            </a:r>
          </a:p>
        </p:txBody>
      </p:sp>
      <p:sp>
        <p:nvSpPr>
          <p:cNvPr id="2" name="TextBox 1">
            <a:extLst>
              <a:ext uri="{FF2B5EF4-FFF2-40B4-BE49-F238E27FC236}">
                <a16:creationId xmlns:a16="http://schemas.microsoft.com/office/drawing/2014/main" id="{B0704D13-7F03-F507-C329-B15FA05F9A02}"/>
              </a:ext>
            </a:extLst>
          </p:cNvPr>
          <p:cNvSpPr txBox="1"/>
          <p:nvPr/>
        </p:nvSpPr>
        <p:spPr>
          <a:xfrm>
            <a:off x="6710662" y="3600693"/>
            <a:ext cx="2812583" cy="523220"/>
          </a:xfrm>
          <a:prstGeom prst="rect">
            <a:avLst/>
          </a:prstGeom>
          <a:noFill/>
        </p:spPr>
        <p:txBody>
          <a:bodyPr wrap="square" rtlCol="0">
            <a:spAutoFit/>
          </a:bodyPr>
          <a:lstStyle/>
          <a:p>
            <a:pPr algn="ctr"/>
            <a:r>
              <a:rPr lang="it-IT" sz="1400" b="1" u="sng" dirty="0">
                <a:solidFill>
                  <a:schemeClr val="bg1"/>
                </a:solidFill>
                <a:latin typeface="Arial" panose="020B0604020202020204" pitchFamily="34" charset="0"/>
                <a:cs typeface="Arial" panose="020B0604020202020204" pitchFamily="34" charset="0"/>
              </a:rPr>
              <a:t>REGOLAMENTI MAI ADOTTATI </a:t>
            </a:r>
            <a:endParaRPr lang="it-IT" sz="1400" dirty="0">
              <a:solidFill>
                <a:schemeClr val="bg1"/>
              </a:solidFill>
              <a:latin typeface="Arial" panose="020B0604020202020204" pitchFamily="34" charset="0"/>
              <a:cs typeface="Arial" panose="020B0604020202020204" pitchFamily="34" charset="0"/>
            </a:endParaRPr>
          </a:p>
          <a:p>
            <a:pPr marL="0" indent="0" algn="ctr">
              <a:buNone/>
            </a:pPr>
            <a:r>
              <a:rPr lang="it-IT" sz="1400" b="1" u="sng" dirty="0">
                <a:solidFill>
                  <a:schemeClr val="bg1"/>
                </a:solidFill>
                <a:latin typeface="Arial" panose="020B0604020202020204" pitchFamily="34" charset="0"/>
                <a:cs typeface="Arial" panose="020B0604020202020204" pitchFamily="34" charset="0"/>
              </a:rPr>
              <a:t>CONSEGUENZA</a:t>
            </a:r>
            <a:r>
              <a:rPr lang="it-IT" sz="1400" b="1" cap="all" dirty="0">
                <a:solidFill>
                  <a:schemeClr val="bg1"/>
                </a:solidFill>
                <a:latin typeface="Arial" panose="020B0604020202020204" pitchFamily="34" charset="0"/>
                <a:cs typeface="Arial" panose="020B0604020202020204" pitchFamily="34" charset="0"/>
              </a:rPr>
              <a:t> </a:t>
            </a:r>
          </a:p>
        </p:txBody>
      </p:sp>
      <p:sp>
        <p:nvSpPr>
          <p:cNvPr id="3" name="Rectangle 2">
            <a:extLst>
              <a:ext uri="{FF2B5EF4-FFF2-40B4-BE49-F238E27FC236}">
                <a16:creationId xmlns:a16="http://schemas.microsoft.com/office/drawing/2014/main" id="{496D8155-36F2-3516-2114-C146923ACCF0}"/>
              </a:ext>
            </a:extLst>
          </p:cNvPr>
          <p:cNvSpPr/>
          <p:nvPr/>
        </p:nvSpPr>
        <p:spPr>
          <a:xfrm>
            <a:off x="5560987" y="4429010"/>
            <a:ext cx="5111932" cy="1097280"/>
          </a:xfrm>
          <a:prstGeom prst="rect">
            <a:avLst/>
          </a:prstGeom>
          <a:noFill/>
          <a:ln w="28575">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TextBox 9">
            <a:extLst>
              <a:ext uri="{FF2B5EF4-FFF2-40B4-BE49-F238E27FC236}">
                <a16:creationId xmlns:a16="http://schemas.microsoft.com/office/drawing/2014/main" id="{1A6F9A17-E8AF-FAD9-308B-95A1795CB200}"/>
              </a:ext>
            </a:extLst>
          </p:cNvPr>
          <p:cNvSpPr txBox="1"/>
          <p:nvPr/>
        </p:nvSpPr>
        <p:spPr>
          <a:xfrm>
            <a:off x="5641393" y="4515985"/>
            <a:ext cx="4951121" cy="923330"/>
          </a:xfrm>
          <a:prstGeom prst="rect">
            <a:avLst/>
          </a:prstGeom>
          <a:noFill/>
        </p:spPr>
        <p:txBody>
          <a:bodyPr wrap="square" rtlCol="0">
            <a:spAutoFit/>
          </a:bodyPr>
          <a:lstStyle/>
          <a:p>
            <a:pPr algn="just"/>
            <a:r>
              <a:rPr lang="it-IT" b="1" dirty="0">
                <a:solidFill>
                  <a:schemeClr val="bg1"/>
                </a:solidFill>
                <a:latin typeface="Arial" panose="020B0604020202020204" pitchFamily="34" charset="0"/>
                <a:cs typeface="Arial" panose="020B0604020202020204" pitchFamily="34" charset="0"/>
              </a:rPr>
              <a:t>Fino all'emanazione delle norme di cui al presente articolo restano ferme le disposizioni vigenti. </a:t>
            </a:r>
            <a:endParaRPr lang="it-IT"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30173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oogle Shape;1470;p4" descr="Students in hallway">
            <a:extLst>
              <a:ext uri="{FF2B5EF4-FFF2-40B4-BE49-F238E27FC236}">
                <a16:creationId xmlns:a16="http://schemas.microsoft.com/office/drawing/2014/main" id="{6375BFF7-D2BA-DD7D-C3AC-283657CF3929}"/>
              </a:ext>
            </a:extLst>
          </p:cNvPr>
          <p:cNvPicPr preferRelativeResize="0"/>
          <p:nvPr/>
        </p:nvPicPr>
        <p:blipFill>
          <a:blip r:embed="rId2" cstate="print">
            <a:extLst>
              <a:ext uri="{28A0092B-C50C-407E-A947-70E740481C1C}">
                <a14:useLocalDpi xmlns:a14="http://schemas.microsoft.com/office/drawing/2010/main" val="0"/>
              </a:ext>
            </a:extLst>
          </a:blip>
          <a:srcRect/>
          <a:stretch/>
        </p:blipFill>
        <p:spPr>
          <a:xfrm>
            <a:off x="-34836" y="0"/>
            <a:ext cx="12226836" cy="6858000"/>
          </a:xfrm>
          <a:prstGeom prst="rect">
            <a:avLst/>
          </a:prstGeom>
          <a:noFill/>
          <a:ln>
            <a:noFill/>
          </a:ln>
        </p:spPr>
      </p:pic>
      <p:sp>
        <p:nvSpPr>
          <p:cNvPr id="3" name="Google Shape;1472;p4">
            <a:extLst>
              <a:ext uri="{FF2B5EF4-FFF2-40B4-BE49-F238E27FC236}">
                <a16:creationId xmlns:a16="http://schemas.microsoft.com/office/drawing/2014/main" id="{034B2260-D7D8-3CDB-EDE7-076785256888}"/>
              </a:ext>
            </a:extLst>
          </p:cNvPr>
          <p:cNvSpPr/>
          <p:nvPr/>
        </p:nvSpPr>
        <p:spPr>
          <a:xfrm>
            <a:off x="-34836" y="2"/>
            <a:ext cx="4008900" cy="4659083"/>
          </a:xfrm>
          <a:prstGeom prst="rect">
            <a:avLst/>
          </a:prstGeom>
          <a:solidFill>
            <a:srgbClr val="464646"/>
          </a:solidFill>
          <a:ln>
            <a:noFill/>
          </a:ln>
        </p:spPr>
        <p:txBody>
          <a:bodyPr spcFirstLastPara="1" wrap="square" lIns="60500" tIns="60500" rIns="60500" bIns="605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1200" cap="none" spc="0" normalizeH="0" baseline="0" noProof="0">
              <a:ln>
                <a:noFill/>
              </a:ln>
              <a:solidFill>
                <a:srgbClr val="000000"/>
              </a:solidFill>
              <a:effectLst/>
              <a:uLnTx/>
              <a:uFillTx/>
              <a:latin typeface="+mj-lt"/>
              <a:ea typeface="Arial"/>
              <a:cs typeface="Arial"/>
              <a:sym typeface="Arial"/>
            </a:endParaRPr>
          </a:p>
        </p:txBody>
      </p:sp>
      <p:sp>
        <p:nvSpPr>
          <p:cNvPr id="4" name="Google Shape;1473;p4">
            <a:extLst>
              <a:ext uri="{FF2B5EF4-FFF2-40B4-BE49-F238E27FC236}">
                <a16:creationId xmlns:a16="http://schemas.microsoft.com/office/drawing/2014/main" id="{8CE6995D-BD9F-B01B-310E-533D4A817C70}"/>
              </a:ext>
            </a:extLst>
          </p:cNvPr>
          <p:cNvSpPr/>
          <p:nvPr/>
        </p:nvSpPr>
        <p:spPr>
          <a:xfrm>
            <a:off x="1128675" y="448350"/>
            <a:ext cx="2766900" cy="1695600"/>
          </a:xfrm>
          <a:prstGeom prst="rect">
            <a:avLst/>
          </a:prstGeom>
          <a:noFill/>
          <a:ln>
            <a:noFill/>
          </a:ln>
        </p:spPr>
        <p:txBody>
          <a:bodyPr spcFirstLastPara="1" wrap="square" lIns="60500" tIns="30250" rIns="60500" bIns="3025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2000"/>
              <a:buFont typeface="Arial"/>
              <a:buNone/>
              <a:tabLst/>
              <a:defRPr/>
            </a:pPr>
            <a:r>
              <a:rPr kumimoji="0" lang="it-IT" sz="3000" b="1" i="0" u="none" strike="noStrike" kern="0" cap="none" spc="0" normalizeH="0" baseline="0" noProof="0" dirty="0">
                <a:ln>
                  <a:noFill/>
                </a:ln>
                <a:solidFill>
                  <a:srgbClr val="FFFFFF"/>
                </a:solidFill>
                <a:effectLst/>
                <a:uLnTx/>
                <a:uFillTx/>
                <a:ea typeface="Arial"/>
                <a:cs typeface="Arial"/>
                <a:sym typeface="Arial"/>
              </a:rPr>
              <a:t>Introduzione</a:t>
            </a:r>
            <a:endParaRPr kumimoji="0" lang="it-IT" sz="3000" b="1" i="1" u="none" strike="noStrike" kern="0" cap="none" spc="0" normalizeH="0" baseline="0" noProof="0" dirty="0">
              <a:ln>
                <a:noFill/>
              </a:ln>
              <a:solidFill>
                <a:srgbClr val="FFFFFF"/>
              </a:solidFill>
              <a:effectLst/>
              <a:uLnTx/>
              <a:uFillTx/>
              <a:ea typeface="Arial"/>
              <a:cs typeface="Arial"/>
              <a:sym typeface="Arial"/>
            </a:endParaRPr>
          </a:p>
        </p:txBody>
      </p:sp>
      <p:sp>
        <p:nvSpPr>
          <p:cNvPr id="5" name="Google Shape;1474;p4">
            <a:extLst>
              <a:ext uri="{FF2B5EF4-FFF2-40B4-BE49-F238E27FC236}">
                <a16:creationId xmlns:a16="http://schemas.microsoft.com/office/drawing/2014/main" id="{EC2FA571-8352-5B8B-8EED-E027E2E2715A}"/>
              </a:ext>
            </a:extLst>
          </p:cNvPr>
          <p:cNvSpPr txBox="1"/>
          <p:nvPr/>
        </p:nvSpPr>
        <p:spPr>
          <a:xfrm>
            <a:off x="589550" y="1976902"/>
            <a:ext cx="3962400" cy="2382600"/>
          </a:xfrm>
          <a:prstGeom prst="rect">
            <a:avLst/>
          </a:prstGeom>
          <a:noFill/>
          <a:ln>
            <a:noFill/>
          </a:ln>
        </p:spPr>
        <p:txBody>
          <a:bodyPr spcFirstLastPara="1" wrap="square" lIns="0" tIns="0" rIns="0" bIns="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9700"/>
              <a:buFont typeface="Arial"/>
              <a:buNone/>
              <a:tabLst/>
              <a:defRPr/>
            </a:pPr>
            <a:r>
              <a:rPr kumimoji="0" lang="it-IT" sz="17600" b="0" i="0" u="none" strike="noStrike" kern="1200" cap="none" spc="0" normalizeH="0" baseline="0" noProof="0" dirty="0">
                <a:ln>
                  <a:noFill/>
                </a:ln>
                <a:solidFill>
                  <a:srgbClr val="FFFFFF"/>
                </a:solidFill>
                <a:effectLst/>
                <a:uLnTx/>
                <a:uFillTx/>
                <a:ea typeface="Arial"/>
                <a:cs typeface="Arial"/>
                <a:sym typeface="Arial"/>
              </a:rPr>
              <a:t>1</a:t>
            </a:r>
            <a:endParaRPr kumimoji="0" sz="17600" b="0" i="0" u="none" strike="noStrike" kern="1200" cap="none" spc="0" normalizeH="0" baseline="0" noProof="0" dirty="0">
              <a:ln>
                <a:noFill/>
              </a:ln>
              <a:solidFill>
                <a:srgbClr val="FFFFFF"/>
              </a:solidFill>
              <a:effectLst/>
              <a:uLnTx/>
              <a:uFillTx/>
              <a:ea typeface="Arial"/>
              <a:cs typeface="Arial"/>
              <a:sym typeface="Arial"/>
            </a:endParaRPr>
          </a:p>
        </p:txBody>
      </p:sp>
      <p:cxnSp>
        <p:nvCxnSpPr>
          <p:cNvPr id="6" name="Google Shape;1475;p4">
            <a:extLst>
              <a:ext uri="{FF2B5EF4-FFF2-40B4-BE49-F238E27FC236}">
                <a16:creationId xmlns:a16="http://schemas.microsoft.com/office/drawing/2014/main" id="{C70F6C92-78CE-1D64-F4BE-DB036D11157E}"/>
              </a:ext>
            </a:extLst>
          </p:cNvPr>
          <p:cNvCxnSpPr/>
          <p:nvPr/>
        </p:nvCxnSpPr>
        <p:spPr>
          <a:xfrm>
            <a:off x="1043000" y="414817"/>
            <a:ext cx="0" cy="3891256"/>
          </a:xfrm>
          <a:prstGeom prst="straightConnector1">
            <a:avLst/>
          </a:prstGeom>
          <a:noFill/>
          <a:ln w="9525" cap="flat" cmpd="sng">
            <a:solidFill>
              <a:srgbClr val="FFFFFF"/>
            </a:solidFill>
            <a:prstDash val="solid"/>
            <a:round/>
            <a:headEnd type="none" w="sm" len="sm"/>
            <a:tailEnd type="none" w="sm" len="sm"/>
          </a:ln>
        </p:spPr>
      </p:cxnSp>
    </p:spTree>
    <p:extLst>
      <p:ext uri="{BB962C8B-B14F-4D97-AF65-F5344CB8AC3E}">
        <p14:creationId xmlns:p14="http://schemas.microsoft.com/office/powerpoint/2010/main" val="7176784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7A01CE4-0713-B7E4-5FEC-B826CC7D8629}"/>
              </a:ext>
            </a:extLst>
          </p:cNvPr>
          <p:cNvSpPr/>
          <p:nvPr/>
        </p:nvSpPr>
        <p:spPr>
          <a:xfrm>
            <a:off x="557938" y="3713809"/>
            <a:ext cx="11634061" cy="315156"/>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ctangle 7">
            <a:extLst>
              <a:ext uri="{FF2B5EF4-FFF2-40B4-BE49-F238E27FC236}">
                <a16:creationId xmlns:a16="http://schemas.microsoft.com/office/drawing/2014/main" id="{0C4C69C6-8103-1AA0-37E8-E7E155CC915B}"/>
              </a:ext>
            </a:extLst>
          </p:cNvPr>
          <p:cNvSpPr/>
          <p:nvPr/>
        </p:nvSpPr>
        <p:spPr>
          <a:xfrm>
            <a:off x="557938" y="5579478"/>
            <a:ext cx="11634061" cy="315156"/>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ctangle 4">
            <a:extLst>
              <a:ext uri="{FF2B5EF4-FFF2-40B4-BE49-F238E27FC236}">
                <a16:creationId xmlns:a16="http://schemas.microsoft.com/office/drawing/2014/main" id="{24035493-F118-6832-5ED6-9F030307C1E6}"/>
              </a:ext>
            </a:extLst>
          </p:cNvPr>
          <p:cNvSpPr/>
          <p:nvPr/>
        </p:nvSpPr>
        <p:spPr>
          <a:xfrm>
            <a:off x="557938" y="1848139"/>
            <a:ext cx="11634061" cy="315156"/>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Norme ancora in vigore</a:t>
            </a:r>
          </a:p>
        </p:txBody>
      </p:sp>
      <p:sp>
        <p:nvSpPr>
          <p:cNvPr id="68" name="Rectangle 67">
            <a:extLst>
              <a:ext uri="{FF2B5EF4-FFF2-40B4-BE49-F238E27FC236}">
                <a16:creationId xmlns:a16="http://schemas.microsoft.com/office/drawing/2014/main" id="{3C34D56C-3F18-3943-73B4-D7E2930EA43A}"/>
              </a:ext>
            </a:extLst>
          </p:cNvPr>
          <p:cNvSpPr/>
          <p:nvPr/>
        </p:nvSpPr>
        <p:spPr>
          <a:xfrm>
            <a:off x="416517" y="1611824"/>
            <a:ext cx="224726" cy="4703735"/>
          </a:xfrm>
          <a:prstGeom prst="rect">
            <a:avLst/>
          </a:prstGeom>
          <a:solidFill>
            <a:schemeClr val="bg2"/>
          </a:solidFill>
          <a:ln>
            <a:noFill/>
          </a:ln>
          <a:effectLst>
            <a:softEdge rad="63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grpSp>
        <p:nvGrpSpPr>
          <p:cNvPr id="4" name="Group 3">
            <a:extLst>
              <a:ext uri="{FF2B5EF4-FFF2-40B4-BE49-F238E27FC236}">
                <a16:creationId xmlns:a16="http://schemas.microsoft.com/office/drawing/2014/main" id="{EF099B03-CCF4-9475-BC85-C84720759224}"/>
              </a:ext>
            </a:extLst>
          </p:cNvPr>
          <p:cNvGrpSpPr/>
          <p:nvPr/>
        </p:nvGrpSpPr>
        <p:grpSpPr>
          <a:xfrm>
            <a:off x="350649" y="1821051"/>
            <a:ext cx="13558875" cy="369332"/>
            <a:chOff x="350650" y="1821051"/>
            <a:chExt cx="11847158" cy="369332"/>
          </a:xfrm>
        </p:grpSpPr>
        <p:sp>
          <p:nvSpPr>
            <p:cNvPr id="69" name="Oval 68">
              <a:extLst>
                <a:ext uri="{FF2B5EF4-FFF2-40B4-BE49-F238E27FC236}">
                  <a16:creationId xmlns:a16="http://schemas.microsoft.com/office/drawing/2014/main" id="{DD5C7E46-6D8C-C088-5D3B-2DD4169C5133}"/>
                </a:ext>
              </a:extLst>
            </p:cNvPr>
            <p:cNvSpPr/>
            <p:nvPr/>
          </p:nvSpPr>
          <p:spPr>
            <a:xfrm>
              <a:off x="350650" y="1839110"/>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1</a:t>
              </a:r>
            </a:p>
          </p:txBody>
        </p:sp>
        <p:sp>
          <p:nvSpPr>
            <p:cNvPr id="77" name="TextBox 76">
              <a:extLst>
                <a:ext uri="{FF2B5EF4-FFF2-40B4-BE49-F238E27FC236}">
                  <a16:creationId xmlns:a16="http://schemas.microsoft.com/office/drawing/2014/main" id="{6973ED6A-6316-F165-E95C-DF0F970CB1D1}"/>
                </a:ext>
              </a:extLst>
            </p:cNvPr>
            <p:cNvSpPr txBox="1"/>
            <p:nvPr/>
          </p:nvSpPr>
          <p:spPr>
            <a:xfrm>
              <a:off x="656740" y="1821051"/>
              <a:ext cx="11541068" cy="369332"/>
            </a:xfrm>
            <a:prstGeom prst="rect">
              <a:avLst/>
            </a:prstGeom>
            <a:noFill/>
          </p:spPr>
          <p:txBody>
            <a:bodyPr wrap="square" rtlCol="0">
              <a:spAutoFit/>
            </a:bodyPr>
            <a:lstStyle/>
            <a:p>
              <a:r>
                <a:rPr lang="it-IT" b="1" dirty="0"/>
                <a:t>Regio decreto 1° settembre 1925 n. 2009 </a:t>
              </a:r>
              <a:r>
                <a:rPr lang="it-IT" dirty="0"/>
                <a:t>(Regolamento per i Convitti Nazionali) </a:t>
              </a:r>
            </a:p>
          </p:txBody>
        </p:sp>
      </p:grpSp>
      <p:grpSp>
        <p:nvGrpSpPr>
          <p:cNvPr id="3" name="Group 2">
            <a:extLst>
              <a:ext uri="{FF2B5EF4-FFF2-40B4-BE49-F238E27FC236}">
                <a16:creationId xmlns:a16="http://schemas.microsoft.com/office/drawing/2014/main" id="{5E9EB3DC-1E92-6E5B-6B8F-C5CE25FC39AA}"/>
              </a:ext>
            </a:extLst>
          </p:cNvPr>
          <p:cNvGrpSpPr/>
          <p:nvPr/>
        </p:nvGrpSpPr>
        <p:grpSpPr>
          <a:xfrm>
            <a:off x="350650" y="3686721"/>
            <a:ext cx="10064210" cy="369332"/>
            <a:chOff x="350650" y="2478739"/>
            <a:chExt cx="10064210" cy="369332"/>
          </a:xfrm>
        </p:grpSpPr>
        <p:sp>
          <p:nvSpPr>
            <p:cNvPr id="70" name="Oval 69">
              <a:extLst>
                <a:ext uri="{FF2B5EF4-FFF2-40B4-BE49-F238E27FC236}">
                  <a16:creationId xmlns:a16="http://schemas.microsoft.com/office/drawing/2014/main" id="{DFAA0E51-C2A3-C45B-238D-D0597A21EE38}"/>
                </a:ext>
              </a:extLst>
            </p:cNvPr>
            <p:cNvSpPr/>
            <p:nvPr/>
          </p:nvSpPr>
          <p:spPr>
            <a:xfrm>
              <a:off x="350650" y="2496798"/>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2</a:t>
              </a:r>
            </a:p>
          </p:txBody>
        </p:sp>
        <p:sp>
          <p:nvSpPr>
            <p:cNvPr id="78" name="TextBox 77">
              <a:extLst>
                <a:ext uri="{FF2B5EF4-FFF2-40B4-BE49-F238E27FC236}">
                  <a16:creationId xmlns:a16="http://schemas.microsoft.com/office/drawing/2014/main" id="{3DD99102-BE14-203C-EB9B-9076F240B004}"/>
                </a:ext>
              </a:extLst>
            </p:cNvPr>
            <p:cNvSpPr txBox="1"/>
            <p:nvPr/>
          </p:nvSpPr>
          <p:spPr>
            <a:xfrm>
              <a:off x="656740" y="2478739"/>
              <a:ext cx="9758120" cy="369332"/>
            </a:xfrm>
            <a:prstGeom prst="rect">
              <a:avLst/>
            </a:prstGeom>
            <a:noFill/>
          </p:spPr>
          <p:txBody>
            <a:bodyPr wrap="square" rtlCol="0">
              <a:spAutoFit/>
            </a:bodyPr>
            <a:lstStyle/>
            <a:p>
              <a:r>
                <a:rPr lang="it-IT" b="1" dirty="0"/>
                <a:t>Regio decreto 23 dicembre 1929 n . 2392 </a:t>
              </a:r>
              <a:r>
                <a:rPr lang="it-IT" dirty="0"/>
                <a:t>Istituzione degli educandati statali </a:t>
              </a:r>
            </a:p>
          </p:txBody>
        </p:sp>
      </p:grpSp>
      <p:grpSp>
        <p:nvGrpSpPr>
          <p:cNvPr id="2" name="Group 1">
            <a:extLst>
              <a:ext uri="{FF2B5EF4-FFF2-40B4-BE49-F238E27FC236}">
                <a16:creationId xmlns:a16="http://schemas.microsoft.com/office/drawing/2014/main" id="{FC8A9F6B-7285-175C-CD5E-39B677079899}"/>
              </a:ext>
            </a:extLst>
          </p:cNvPr>
          <p:cNvGrpSpPr/>
          <p:nvPr/>
        </p:nvGrpSpPr>
        <p:grpSpPr>
          <a:xfrm>
            <a:off x="350650" y="5552390"/>
            <a:ext cx="11759409" cy="369332"/>
            <a:chOff x="350650" y="5552390"/>
            <a:chExt cx="11759409" cy="369332"/>
          </a:xfrm>
        </p:grpSpPr>
        <p:sp>
          <p:nvSpPr>
            <p:cNvPr id="71" name="Oval 70">
              <a:extLst>
                <a:ext uri="{FF2B5EF4-FFF2-40B4-BE49-F238E27FC236}">
                  <a16:creationId xmlns:a16="http://schemas.microsoft.com/office/drawing/2014/main" id="{3E189B86-50E0-5D5A-6196-F30CAC8D3AF5}"/>
                </a:ext>
              </a:extLst>
            </p:cNvPr>
            <p:cNvSpPr/>
            <p:nvPr/>
          </p:nvSpPr>
          <p:spPr>
            <a:xfrm>
              <a:off x="350650" y="5570449"/>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3</a:t>
              </a:r>
            </a:p>
          </p:txBody>
        </p:sp>
        <p:sp>
          <p:nvSpPr>
            <p:cNvPr id="79" name="TextBox 78">
              <a:extLst>
                <a:ext uri="{FF2B5EF4-FFF2-40B4-BE49-F238E27FC236}">
                  <a16:creationId xmlns:a16="http://schemas.microsoft.com/office/drawing/2014/main" id="{0EF07960-D1D4-5FEA-277D-5047104D0504}"/>
                </a:ext>
              </a:extLst>
            </p:cNvPr>
            <p:cNvSpPr txBox="1"/>
            <p:nvPr/>
          </p:nvSpPr>
          <p:spPr>
            <a:xfrm>
              <a:off x="656740" y="5552390"/>
              <a:ext cx="11453319" cy="369332"/>
            </a:xfrm>
            <a:prstGeom prst="rect">
              <a:avLst/>
            </a:prstGeom>
            <a:noFill/>
          </p:spPr>
          <p:txBody>
            <a:bodyPr wrap="square" rtlCol="0">
              <a:spAutoFit/>
            </a:bodyPr>
            <a:lstStyle/>
            <a:p>
              <a:r>
                <a:rPr lang="it-IT" b="1" dirty="0"/>
                <a:t>Regio decreto 30 aprile 1931 n° 854 </a:t>
              </a:r>
              <a:r>
                <a:rPr lang="it-IT" dirty="0"/>
                <a:t>(Approvazione del regolamento di contabilità per i Convitti Nazionali) </a:t>
              </a:r>
            </a:p>
          </p:txBody>
        </p:sp>
      </p:grpSp>
      <p:sp>
        <p:nvSpPr>
          <p:cNvPr id="11" name="Rectangle 10">
            <a:extLst>
              <a:ext uri="{FF2B5EF4-FFF2-40B4-BE49-F238E27FC236}">
                <a16:creationId xmlns:a16="http://schemas.microsoft.com/office/drawing/2014/main" id="{0C9C4A28-FE8D-3BB5-2BC7-45A16B1633AA}"/>
              </a:ext>
            </a:extLst>
          </p:cNvPr>
          <p:cNvSpPr/>
          <p:nvPr/>
        </p:nvSpPr>
        <p:spPr>
          <a:xfrm>
            <a:off x="11615980" y="1611824"/>
            <a:ext cx="224726" cy="4572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6941605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Bozza di Regolamento | Autonomia Istituti Educativi</a:t>
            </a:r>
          </a:p>
        </p:txBody>
      </p:sp>
      <p:sp>
        <p:nvSpPr>
          <p:cNvPr id="2" name="Rectangle 1">
            <a:extLst>
              <a:ext uri="{FF2B5EF4-FFF2-40B4-BE49-F238E27FC236}">
                <a16:creationId xmlns:a16="http://schemas.microsoft.com/office/drawing/2014/main" id="{FB0FBCDD-0AD9-9DA9-DB12-61C1DAF1375C}"/>
              </a:ext>
            </a:extLst>
          </p:cNvPr>
          <p:cNvSpPr/>
          <p:nvPr/>
        </p:nvSpPr>
        <p:spPr>
          <a:xfrm>
            <a:off x="404247" y="1503336"/>
            <a:ext cx="11383505" cy="4788976"/>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5A4C8605-CE43-C2E3-660E-54A2A7C2E24C}"/>
              </a:ext>
            </a:extLst>
          </p:cNvPr>
          <p:cNvSpPr txBox="1"/>
          <p:nvPr/>
        </p:nvSpPr>
        <p:spPr>
          <a:xfrm>
            <a:off x="590226" y="2605163"/>
            <a:ext cx="11011545" cy="2862322"/>
          </a:xfrm>
          <a:prstGeom prst="rect">
            <a:avLst/>
          </a:prstGeom>
          <a:noFill/>
        </p:spPr>
        <p:txBody>
          <a:bodyPr wrap="square" rtlCol="0">
            <a:spAutoFit/>
          </a:bodyPr>
          <a:lstStyle/>
          <a:p>
            <a:pPr marL="0" indent="0" algn="just">
              <a:buNone/>
            </a:pPr>
            <a:r>
              <a:rPr lang="it-IT" dirty="0">
                <a:latin typeface="Arial" panose="020B0604020202020204" pitchFamily="34" charset="0"/>
                <a:cs typeface="Arial" panose="020B0604020202020204" pitchFamily="34" charset="0"/>
              </a:rPr>
              <a:t>parere </a:t>
            </a:r>
            <a:r>
              <a:rPr lang="it-IT" b="1" dirty="0">
                <a:latin typeface="Arial" panose="020B0604020202020204" pitchFamily="34" charset="0"/>
                <a:cs typeface="Arial" panose="020B0604020202020204" pitchFamily="34" charset="0"/>
              </a:rPr>
              <a:t>positivo</a:t>
            </a:r>
            <a:r>
              <a:rPr lang="it-IT" dirty="0">
                <a:latin typeface="Arial" panose="020B0604020202020204" pitchFamily="34" charset="0"/>
                <a:cs typeface="Arial" panose="020B0604020202020204" pitchFamily="34" charset="0"/>
              </a:rPr>
              <a:t> del Consiglio Nazionale della Pubblica Istruzione </a:t>
            </a:r>
            <a:r>
              <a:rPr lang="it-IT" cap="all" dirty="0">
                <a:latin typeface="Arial" panose="020B0604020202020204" pitchFamily="34" charset="0"/>
                <a:cs typeface="Arial" panose="020B0604020202020204" pitchFamily="34" charset="0"/>
              </a:rPr>
              <a:t>del 10 aprile 2001</a:t>
            </a:r>
            <a:r>
              <a:rPr lang="it-IT" dirty="0">
                <a:latin typeface="Arial" panose="020B0604020202020204" pitchFamily="34" charset="0"/>
                <a:cs typeface="Arial" panose="020B0604020202020204" pitchFamily="34" charset="0"/>
              </a:rPr>
              <a:t> che applaudiva all’impianto del regolamento che</a:t>
            </a:r>
            <a:r>
              <a:rPr lang="it-IT" b="1" dirty="0">
                <a:latin typeface="Arial" panose="020B0604020202020204" pitchFamily="34" charset="0"/>
                <a:cs typeface="Arial" panose="020B0604020202020204" pitchFamily="34" charset="0"/>
              </a:rPr>
              <a:t> allineava anche le i.e. al regime di autonomia richiesto dall’art.21 della l.59/97 </a:t>
            </a:r>
            <a:r>
              <a:rPr lang="it-IT" dirty="0">
                <a:latin typeface="Arial" panose="020B0604020202020204" pitchFamily="34" charset="0"/>
                <a:cs typeface="Arial" panose="020B0604020202020204" pitchFamily="34" charset="0"/>
              </a:rPr>
              <a:t>ma adeguandolo alle specificità ordinamentali quali ad esempio la creazione di un organo collegiale specifico </a:t>
            </a:r>
            <a:r>
              <a:rPr lang="it-IT" b="1" dirty="0">
                <a:latin typeface="Arial" panose="020B0604020202020204" pitchFamily="34" charset="0"/>
                <a:cs typeface="Arial" panose="020B0604020202020204" pitchFamily="34" charset="0"/>
              </a:rPr>
              <a:t>il CONSIGLIO dell’istituzione</a:t>
            </a:r>
          </a:p>
          <a:p>
            <a:pPr marL="0" indent="0" algn="just">
              <a:buNone/>
            </a:pPr>
            <a:r>
              <a:rPr lang="it-IT" dirty="0">
                <a:latin typeface="Arial" panose="020B0604020202020204" pitchFamily="34" charset="0"/>
                <a:cs typeface="Arial" panose="020B0604020202020204" pitchFamily="34" charset="0"/>
              </a:rPr>
              <a:t>Significativa era secondo il CONSIGLIO NAZIONALE l’ottica nella quale si muove l’art 2 che parla di </a:t>
            </a:r>
            <a:r>
              <a:rPr lang="it-IT" b="1" dirty="0">
                <a:latin typeface="Arial" panose="020B0604020202020204" pitchFamily="34" charset="0"/>
                <a:cs typeface="Arial" panose="020B0604020202020204" pitchFamily="34" charset="0"/>
              </a:rPr>
              <a:t>progetto unitario organizzazione flessibile di sperimentazione e scambi dove si chiede che la struttura stessa delle istituzioni concorra al perseguimento degli obiettivi del sistema istruzione e formazione in modo unitario e complessivo facendo leva sulla </a:t>
            </a:r>
            <a:r>
              <a:rPr lang="it-IT" b="1" dirty="0" err="1">
                <a:latin typeface="Arial" panose="020B0604020202020204" pitchFamily="34" charset="0"/>
                <a:cs typeface="Arial" panose="020B0604020202020204" pitchFamily="34" charset="0"/>
              </a:rPr>
              <a:t>flessibiltà</a:t>
            </a:r>
            <a:r>
              <a:rPr lang="it-IT" b="1" dirty="0">
                <a:latin typeface="Arial" panose="020B0604020202020204" pitchFamily="34" charset="0"/>
                <a:cs typeface="Arial" panose="020B0604020202020204" pitchFamily="34" charset="0"/>
              </a:rPr>
              <a:t> della struttura</a:t>
            </a:r>
          </a:p>
          <a:p>
            <a:pPr marL="0" indent="0" algn="just">
              <a:buNone/>
            </a:pPr>
            <a:r>
              <a:rPr lang="it-IT" dirty="0">
                <a:latin typeface="Arial" panose="020B0604020202020204" pitchFamily="34" charset="0"/>
                <a:cs typeface="Arial" panose="020B0604020202020204" pitchFamily="34" charset="0"/>
              </a:rPr>
              <a:t>Bocciato invece in toto l’art.6 sul personale educativo che istituiva il ruolo unico in quanto ritenuto riserva di legge. </a:t>
            </a:r>
          </a:p>
        </p:txBody>
      </p:sp>
      <p:sp>
        <p:nvSpPr>
          <p:cNvPr id="10" name="Rectangle: Single Corner Rounded 9">
            <a:extLst>
              <a:ext uri="{FF2B5EF4-FFF2-40B4-BE49-F238E27FC236}">
                <a16:creationId xmlns:a16="http://schemas.microsoft.com/office/drawing/2014/main" id="{961663B9-D5C4-151D-1211-BB4E07C57D00}"/>
              </a:ext>
            </a:extLst>
          </p:cNvPr>
          <p:cNvSpPr/>
          <p:nvPr/>
        </p:nvSpPr>
        <p:spPr>
          <a:xfrm>
            <a:off x="117528" y="1774216"/>
            <a:ext cx="1912750" cy="347651"/>
          </a:xfrm>
          <a:prstGeom prst="round1Rect">
            <a:avLst>
              <a:gd name="adj" fmla="val 50000"/>
            </a:avLst>
          </a:prstGeom>
          <a:solidFill>
            <a:srgbClr val="C00000"/>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Mai pubblicato</a:t>
            </a:r>
          </a:p>
        </p:txBody>
      </p:sp>
    </p:spTree>
    <p:extLst>
      <p:ext uri="{BB962C8B-B14F-4D97-AF65-F5344CB8AC3E}">
        <p14:creationId xmlns:p14="http://schemas.microsoft.com/office/powerpoint/2010/main" val="25924196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9F69AF1-9DC5-F400-DB37-B72475F4E93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4" name="think-cell data - do not delete" hidden="1">
                        <a:extLst>
                          <a:ext uri="{FF2B5EF4-FFF2-40B4-BE49-F238E27FC236}">
                            <a16:creationId xmlns:a16="http://schemas.microsoft.com/office/drawing/2014/main" id="{29F69AF1-9DC5-F400-DB37-B72475F4E93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096536" y="-1807"/>
            <a:ext cx="8095464" cy="6858000"/>
          </a:xfrm>
          <a:prstGeom prst="rect">
            <a:avLst/>
          </a:prstGeom>
        </p:spPr>
      </p:pic>
      <p:sp>
        <p:nvSpPr>
          <p:cNvPr id="27" name="Rectangle 26" descr="Black 3D cube pattern"/>
          <p:cNvSpPr/>
          <p:nvPr/>
        </p:nvSpPr>
        <p:spPr>
          <a:xfrm>
            <a:off x="4096536" y="-1807"/>
            <a:ext cx="8095464" cy="685818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solidFill>
                <a:schemeClr val="tx1"/>
              </a:solidFill>
            </a:endParaRPr>
          </a:p>
        </p:txBody>
      </p:sp>
      <p:sp>
        <p:nvSpPr>
          <p:cNvPr id="28" name="Freeform 5"/>
          <p:cNvSpPr>
            <a:spLocks/>
          </p:cNvSpPr>
          <p:nvPr/>
        </p:nvSpPr>
        <p:spPr bwMode="auto">
          <a:xfrm rot="16200000">
            <a:off x="737556" y="3362805"/>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E1301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US" sz="2489"/>
          </a:p>
        </p:txBody>
      </p:sp>
      <p:sp>
        <p:nvSpPr>
          <p:cNvPr id="24" name="Title 5"/>
          <p:cNvSpPr>
            <a:spLocks noGrp="1"/>
          </p:cNvSpPr>
          <p:nvPr>
            <p:ph type="title"/>
          </p:nvPr>
        </p:nvSpPr>
        <p:spPr>
          <a:xfrm>
            <a:off x="357675" y="2770005"/>
            <a:ext cx="3377085" cy="2448876"/>
          </a:xfrm>
        </p:spPr>
        <p:txBody>
          <a:bodyPr vert="horz">
            <a:normAutofit fontScale="9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spcBef>
                <a:spcPts val="2400"/>
              </a:spcBef>
            </a:pPr>
            <a:br>
              <a:rPr lang="it-IT" sz="1850" b="1" kern="0" dirty="0">
                <a:latin typeface="Georgia"/>
                <a:ea typeface="+mn-ea"/>
                <a:cs typeface="Arial" charset="0"/>
              </a:rPr>
            </a:br>
            <a:r>
              <a:rPr lang="it-IT" sz="2000" b="1" kern="0" dirty="0">
                <a:solidFill>
                  <a:srgbClr val="E0301E"/>
                </a:solidFill>
                <a:ea typeface="+mn-ea"/>
              </a:rPr>
              <a:t>Articolo 1</a:t>
            </a:r>
            <a:br>
              <a:rPr lang="it-IT" sz="2000" b="1" kern="0" dirty="0">
                <a:solidFill>
                  <a:srgbClr val="E0301E"/>
                </a:solidFill>
                <a:ea typeface="+mn-ea"/>
              </a:rPr>
            </a:br>
            <a:br>
              <a:rPr lang="it-IT" sz="2000" b="1" kern="0" dirty="0">
                <a:solidFill>
                  <a:srgbClr val="E0301E"/>
                </a:solidFill>
                <a:ea typeface="+mn-ea"/>
              </a:rPr>
            </a:br>
            <a:br>
              <a:rPr lang="it-IT" sz="2000" dirty="0"/>
            </a:br>
            <a:br>
              <a:rPr lang="it-IT" sz="1850" dirty="0"/>
            </a:br>
            <a:br>
              <a:rPr lang="it-IT" sz="1850" dirty="0">
                <a:ea typeface="+mn-ea"/>
              </a:rPr>
            </a:br>
            <a:r>
              <a:rPr lang="it-IT" sz="2200" i="1" dirty="0">
                <a:latin typeface="+mn-lt"/>
                <a:ea typeface="+mn-ea"/>
                <a:cs typeface="+mn-cs"/>
              </a:rPr>
              <a:t>Autonomia degli istituti educativi</a:t>
            </a:r>
            <a:endParaRPr lang="it-IT" sz="1400" b="1" dirty="0">
              <a:solidFill>
                <a:srgbClr val="E0301E"/>
              </a:solidFill>
            </a:endParaRPr>
          </a:p>
        </p:txBody>
      </p:sp>
      <p:sp>
        <p:nvSpPr>
          <p:cNvPr id="38" name="Isosceles Triangle 37"/>
          <p:cNvSpPr/>
          <p:nvPr/>
        </p:nvSpPr>
        <p:spPr>
          <a:xfrm rot="5400000">
            <a:off x="4041227" y="3389462"/>
            <a:ext cx="231775" cy="133759"/>
          </a:xfrm>
          <a:prstGeom prst="triangle">
            <a:avLst>
              <a:gd name="adj" fmla="val 4726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p>
        </p:txBody>
      </p:sp>
      <p:cxnSp>
        <p:nvCxnSpPr>
          <p:cNvPr id="12" name="Straight Connector 11"/>
          <p:cNvCxnSpPr/>
          <p:nvPr/>
        </p:nvCxnSpPr>
        <p:spPr>
          <a:xfrm flipV="1">
            <a:off x="1154138" y="4043354"/>
            <a:ext cx="1776000"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19205" y="294571"/>
            <a:ext cx="3540519" cy="1769533"/>
            <a:chOff x="14403" y="220928"/>
            <a:chExt cx="2655389" cy="1327150"/>
          </a:xfrm>
        </p:grpSpPr>
        <p:pic>
          <p:nvPicPr>
            <p:cNvPr id="14" name="Picture 13"/>
            <p:cNvPicPr>
              <a:picLocks noChangeAspect="1"/>
            </p:cNvPicPr>
            <p:nvPr/>
          </p:nvPicPr>
          <p:blipFill rotWithShape="1">
            <a:blip r:embed="rId8"/>
            <a:srcRect l="2864" t="12590" b="11685"/>
            <a:stretch/>
          </p:blipFill>
          <p:spPr>
            <a:xfrm>
              <a:off x="14403" y="220928"/>
              <a:ext cx="2655389" cy="1327150"/>
            </a:xfrm>
            <a:prstGeom prst="rect">
              <a:avLst/>
            </a:prstGeom>
          </p:spPr>
        </p:pic>
        <p:sp>
          <p:nvSpPr>
            <p:cNvPr id="15" name="TextBox 14"/>
            <p:cNvSpPr txBox="1"/>
            <p:nvPr/>
          </p:nvSpPr>
          <p:spPr>
            <a:xfrm rot="450365">
              <a:off x="1023869" y="827451"/>
              <a:ext cx="1234399" cy="252701"/>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it-IT" sz="2133" b="1" i="1" dirty="0">
                  <a:latin typeface="+mj-lt"/>
                </a:rPr>
                <a:t>Normativa</a:t>
              </a:r>
            </a:p>
          </p:txBody>
        </p:sp>
      </p:grpSp>
      <p:sp>
        <p:nvSpPr>
          <p:cNvPr id="6" name="Right Answer">
            <a:extLst>
              <a:ext uri="{FF2B5EF4-FFF2-40B4-BE49-F238E27FC236}">
                <a16:creationId xmlns:a16="http://schemas.microsoft.com/office/drawing/2014/main" id="{23B40A7F-C9F1-FC55-8FFF-CD9154CD7B8E}"/>
              </a:ext>
            </a:extLst>
          </p:cNvPr>
          <p:cNvSpPr txBox="1">
            <a:spLocks noChangeAspect="1"/>
          </p:cNvSpPr>
          <p:nvPr/>
        </p:nvSpPr>
        <p:spPr>
          <a:xfrm>
            <a:off x="4890723" y="619193"/>
            <a:ext cx="6452461" cy="5616000"/>
          </a:xfrm>
          <a:custGeom>
            <a:avLst/>
            <a:gdLst>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5556 h 2331244"/>
              <a:gd name="connsiteX1" fmla="*/ 1089025 w 2357437"/>
              <a:gd name="connsiteY1" fmla="*/ 2382 h 2331244"/>
              <a:gd name="connsiteX2" fmla="*/ 1265237 w 2357437"/>
              <a:gd name="connsiteY2" fmla="*/ 0 h 2331244"/>
              <a:gd name="connsiteX3" fmla="*/ 2357437 w 2357437"/>
              <a:gd name="connsiteY3" fmla="*/ 5556 h 2331244"/>
              <a:gd name="connsiteX4" fmla="*/ 2357437 w 2357437"/>
              <a:gd name="connsiteY4" fmla="*/ 2331244 h 2331244"/>
              <a:gd name="connsiteX5" fmla="*/ 0 w 2357437"/>
              <a:gd name="connsiteY5" fmla="*/ 2331244 h 2331244"/>
              <a:gd name="connsiteX6" fmla="*/ 0 w 2357437"/>
              <a:gd name="connsiteY6" fmla="*/ 5556 h 2331244"/>
              <a:gd name="connsiteX0" fmla="*/ 0 w 2357437"/>
              <a:gd name="connsiteY0" fmla="*/ 5556 h 2331244"/>
              <a:gd name="connsiteX1" fmla="*/ 1089025 w 2357437"/>
              <a:gd name="connsiteY1" fmla="*/ 2382 h 2331244"/>
              <a:gd name="connsiteX2" fmla="*/ 1177131 w 2357437"/>
              <a:gd name="connsiteY2" fmla="*/ 0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0953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6668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0001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11919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4286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1893 w 2357437"/>
              <a:gd name="connsiteY2" fmla="*/ 102394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3174 h 2328862"/>
              <a:gd name="connsiteX1" fmla="*/ 1089025 w 2357437"/>
              <a:gd name="connsiteY1" fmla="*/ 0 h 2328862"/>
              <a:gd name="connsiteX2" fmla="*/ 1181893 w 2357437"/>
              <a:gd name="connsiteY2" fmla="*/ 100012 h 2328862"/>
              <a:gd name="connsiteX3" fmla="*/ 2357437 w 2357437"/>
              <a:gd name="connsiteY3" fmla="*/ 3174 h 2328862"/>
              <a:gd name="connsiteX4" fmla="*/ 2357437 w 2357437"/>
              <a:gd name="connsiteY4" fmla="*/ 2328862 h 2328862"/>
              <a:gd name="connsiteX5" fmla="*/ 0 w 2357437"/>
              <a:gd name="connsiteY5" fmla="*/ 2328862 h 2328862"/>
              <a:gd name="connsiteX6" fmla="*/ 0 w 2357437"/>
              <a:gd name="connsiteY6" fmla="*/ 3174 h 2328862"/>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0 w 2357437"/>
              <a:gd name="connsiteY4" fmla="*/ 2325688 h 2325688"/>
              <a:gd name="connsiteX5" fmla="*/ 0 w 2357437"/>
              <a:gd name="connsiteY5"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05232 w 2357437"/>
              <a:gd name="connsiteY4" fmla="*/ 2322675 h 2325688"/>
              <a:gd name="connsiteX5" fmla="*/ 0 w 2357437"/>
              <a:gd name="connsiteY5" fmla="*/ 2325688 h 2325688"/>
              <a:gd name="connsiteX6" fmla="*/ 0 w 2357437"/>
              <a:gd name="connsiteY6"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73850 w 2357437"/>
              <a:gd name="connsiteY4" fmla="*/ 2322675 h 2325688"/>
              <a:gd name="connsiteX5" fmla="*/ 1105232 w 2357437"/>
              <a:gd name="connsiteY5" fmla="*/ 2322675 h 2325688"/>
              <a:gd name="connsiteX6" fmla="*/ 0 w 2357437"/>
              <a:gd name="connsiteY6" fmla="*/ 2325688 h 2325688"/>
              <a:gd name="connsiteX7" fmla="*/ 0 w 2357437"/>
              <a:gd name="connsiteY7" fmla="*/ 0 h 2325688"/>
              <a:gd name="connsiteX0" fmla="*/ 0 w 2357437"/>
              <a:gd name="connsiteY0" fmla="*/ 0 h 2381429"/>
              <a:gd name="connsiteX1" fmla="*/ 2357437 w 2357437"/>
              <a:gd name="connsiteY1" fmla="*/ 0 h 2381429"/>
              <a:gd name="connsiteX2" fmla="*/ 2357437 w 2357437"/>
              <a:gd name="connsiteY2" fmla="*/ 2325688 h 2381429"/>
              <a:gd name="connsiteX3" fmla="*/ 1233891 w 2357437"/>
              <a:gd name="connsiteY3" fmla="*/ 2324182 h 2381429"/>
              <a:gd name="connsiteX4" fmla="*/ 1177281 w 2357437"/>
              <a:gd name="connsiteY4" fmla="*/ 2381429 h 2381429"/>
              <a:gd name="connsiteX5" fmla="*/ 1105232 w 2357437"/>
              <a:gd name="connsiteY5" fmla="*/ 2322675 h 2381429"/>
              <a:gd name="connsiteX6" fmla="*/ 0 w 2357437"/>
              <a:gd name="connsiteY6" fmla="*/ 2325688 h 2381429"/>
              <a:gd name="connsiteX7" fmla="*/ 0 w 2357437"/>
              <a:gd name="connsiteY7" fmla="*/ 0 h 2381429"/>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8997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2135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7437" h="2379923">
                <a:moveTo>
                  <a:pt x="0" y="0"/>
                </a:moveTo>
                <a:lnTo>
                  <a:pt x="2357437" y="0"/>
                </a:lnTo>
                <a:lnTo>
                  <a:pt x="2357437" y="2325688"/>
                </a:lnTo>
                <a:lnTo>
                  <a:pt x="1233891" y="2324182"/>
                </a:lnTo>
                <a:lnTo>
                  <a:pt x="1172135" y="2379923"/>
                </a:lnTo>
                <a:lnTo>
                  <a:pt x="1105232" y="2322675"/>
                </a:lnTo>
                <a:lnTo>
                  <a:pt x="0" y="2325688"/>
                </a:lnTo>
                <a:lnTo>
                  <a:pt x="0" y="0"/>
                </a:lnTo>
                <a:close/>
              </a:path>
            </a:pathLst>
          </a:custGeom>
          <a:noFill/>
          <a:ln w="6350">
            <a:solidFill>
              <a:schemeClr val="bg1"/>
            </a:solidFill>
          </a:ln>
        </p:spPr>
        <p:txBody>
          <a:bodyPr lIns="144000" tIns="479964" rIns="144000" bIns="479964"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228594" lvl="0" indent="-228594">
              <a:spcBef>
                <a:spcPts val="0"/>
              </a:spcBef>
              <a:spcAft>
                <a:spcPts val="800"/>
              </a:spcAft>
              <a:buFont typeface="Arial" panose="020B0604020202020204" pitchFamily="34" charset="0"/>
              <a:buChar char="•"/>
            </a:pPr>
            <a:endParaRPr lang="it-IT" sz="1333">
              <a:solidFill>
                <a:schemeClr val="bg1"/>
              </a:solidFill>
              <a:sym typeface="Wingdings" panose="05000000000000000000" pitchFamily="2" charset="2"/>
            </a:endParaRPr>
          </a:p>
        </p:txBody>
      </p:sp>
      <p:cxnSp>
        <p:nvCxnSpPr>
          <p:cNvPr id="7" name="Straight Connector 6">
            <a:extLst>
              <a:ext uri="{FF2B5EF4-FFF2-40B4-BE49-F238E27FC236}">
                <a16:creationId xmlns:a16="http://schemas.microsoft.com/office/drawing/2014/main" id="{E38CF014-4B6A-11DB-B419-C222C2820013}"/>
              </a:ext>
            </a:extLst>
          </p:cNvPr>
          <p:cNvCxnSpPr>
            <a:cxnSpLocks/>
          </p:cNvCxnSpPr>
          <p:nvPr/>
        </p:nvCxnSpPr>
        <p:spPr>
          <a:xfrm>
            <a:off x="7537180" y="1316765"/>
            <a:ext cx="1159547"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63C2EA5-5F11-0CF1-1555-4962366D93D2}"/>
              </a:ext>
            </a:extLst>
          </p:cNvPr>
          <p:cNvSpPr txBox="1"/>
          <p:nvPr/>
        </p:nvSpPr>
        <p:spPr>
          <a:xfrm>
            <a:off x="6311866" y="836712"/>
            <a:ext cx="3610174" cy="287323"/>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it-IT" sz="1867" b="1" dirty="0">
                <a:solidFill>
                  <a:srgbClr val="FFFFFF"/>
                </a:solidFill>
                <a:latin typeface="+mj-lt"/>
              </a:rPr>
              <a:t>Art. </a:t>
            </a:r>
            <a:r>
              <a:rPr lang="it-IT" b="1" dirty="0">
                <a:solidFill>
                  <a:srgbClr val="FFFFFF"/>
                </a:solidFill>
                <a:latin typeface="+mj-lt"/>
              </a:rPr>
              <a:t>1</a:t>
            </a:r>
            <a:endParaRPr lang="it-IT" sz="1867" b="1" dirty="0">
              <a:solidFill>
                <a:srgbClr val="FFFFFF"/>
              </a:solidFill>
              <a:latin typeface="+mj-lt"/>
            </a:endParaRPr>
          </a:p>
        </p:txBody>
      </p:sp>
      <p:sp>
        <p:nvSpPr>
          <p:cNvPr id="16" name="TextBox 15">
            <a:extLst>
              <a:ext uri="{FF2B5EF4-FFF2-40B4-BE49-F238E27FC236}">
                <a16:creationId xmlns:a16="http://schemas.microsoft.com/office/drawing/2014/main" id="{02E16678-2282-7A43-D283-8FC0C2FD881D}"/>
              </a:ext>
            </a:extLst>
          </p:cNvPr>
          <p:cNvSpPr txBox="1"/>
          <p:nvPr/>
        </p:nvSpPr>
        <p:spPr>
          <a:xfrm>
            <a:off x="5188628" y="1503754"/>
            <a:ext cx="5856651" cy="3539430"/>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just"/>
            <a:r>
              <a:rPr lang="it-IT" sz="1400" dirty="0">
                <a:solidFill>
                  <a:schemeClr val="bg1"/>
                </a:solidFill>
              </a:rPr>
              <a:t>I convitti nazionali e gli educandati femminili dello Stato, di cui agli articoli 203, 204 e 205 del decreto legislativo16 aprile 1994, n. 297, di seguito, denominati "Istituti educativi", nonché le scuole ad essi annesse sono </a:t>
            </a:r>
            <a:r>
              <a:rPr lang="it-IT" sz="1400" dirty="0" err="1">
                <a:solidFill>
                  <a:schemeClr val="bg1"/>
                </a:solidFill>
              </a:rPr>
              <a:t>ordinati,a</a:t>
            </a:r>
            <a:r>
              <a:rPr lang="it-IT" sz="1400" dirty="0">
                <a:solidFill>
                  <a:schemeClr val="bg1"/>
                </a:solidFill>
              </a:rPr>
              <a:t> norma dell'art. 21, comma 1, della legge 15 marzo 1997, n. 59, </a:t>
            </a:r>
            <a:r>
              <a:rPr lang="it-IT" sz="1400" b="1" dirty="0">
                <a:solidFill>
                  <a:schemeClr val="bg1"/>
                </a:solidFill>
              </a:rPr>
              <a:t>secondo i principi di autonomia amministrativa, organizzativa, didattica, di ricerca, di sperimentazione e di sviluppo</a:t>
            </a:r>
            <a:r>
              <a:rPr lang="it-IT" sz="1400" dirty="0">
                <a:solidFill>
                  <a:schemeClr val="bg1"/>
                </a:solidFill>
              </a:rPr>
              <a:t>. Ad essi si applicano le disposizioni </a:t>
            </a:r>
            <a:r>
              <a:rPr lang="it-IT" sz="1400" dirty="0" err="1">
                <a:solidFill>
                  <a:schemeClr val="bg1"/>
                </a:solidFill>
              </a:rPr>
              <a:t>deldecreto</a:t>
            </a:r>
            <a:r>
              <a:rPr lang="it-IT" sz="1400" dirty="0">
                <a:solidFill>
                  <a:schemeClr val="bg1"/>
                </a:solidFill>
              </a:rPr>
              <a:t> del Presidente della Repubblica 8 marzo 1999, n. 275, integrate con le norme del presente regolamento.2. </a:t>
            </a:r>
            <a:r>
              <a:rPr lang="it-IT" sz="1400" b="1" dirty="0">
                <a:solidFill>
                  <a:schemeClr val="bg1"/>
                </a:solidFill>
              </a:rPr>
              <a:t>In ogni istituto educativo sono istituite scuole del ciclo unitari o dell'istruzione di base</a:t>
            </a:r>
            <a:r>
              <a:rPr lang="it-IT" sz="1400" dirty="0">
                <a:solidFill>
                  <a:schemeClr val="bg1"/>
                </a:solidFill>
              </a:rPr>
              <a:t>, di cui alla legge 10febbraio 2000, n. 30. Sono soppresse le scuole conformate di cui al R.D. 23 dicembre 1929, n. 2392. Possono inoltre essere istituite scuole interne del ciclo secondario.3</a:t>
            </a:r>
            <a:r>
              <a:rPr lang="it-IT" sz="1400" b="1" dirty="0">
                <a:solidFill>
                  <a:schemeClr val="bg1"/>
                </a:solidFill>
              </a:rPr>
              <a:t>. La personalità giuridica è attribuita all'istituto educativo, quale unico centro di imputazione di tutti i rapporti giuridici, sottoposto alla vigilanza dell'ufficio scolastico regionale.</a:t>
            </a:r>
            <a:endParaRPr lang="it-IT" sz="1100" dirty="0">
              <a:solidFill>
                <a:schemeClr val="bg1"/>
              </a:solidFill>
            </a:endParaRPr>
          </a:p>
        </p:txBody>
      </p:sp>
    </p:spTree>
    <p:extLst>
      <p:ext uri="{BB962C8B-B14F-4D97-AF65-F5344CB8AC3E}">
        <p14:creationId xmlns:p14="http://schemas.microsoft.com/office/powerpoint/2010/main" val="19924592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Articolo 1| Autonomia degli istituti educativi</a:t>
            </a:r>
          </a:p>
        </p:txBody>
      </p:sp>
      <p:grpSp>
        <p:nvGrpSpPr>
          <p:cNvPr id="3" name="Group 2">
            <a:extLst>
              <a:ext uri="{FF2B5EF4-FFF2-40B4-BE49-F238E27FC236}">
                <a16:creationId xmlns:a16="http://schemas.microsoft.com/office/drawing/2014/main" id="{B3EF50DD-3805-F49C-0AB2-243F87A89D0A}"/>
              </a:ext>
            </a:extLst>
          </p:cNvPr>
          <p:cNvGrpSpPr/>
          <p:nvPr/>
        </p:nvGrpSpPr>
        <p:grpSpPr>
          <a:xfrm>
            <a:off x="404247" y="1813300"/>
            <a:ext cx="11383505" cy="4130298"/>
            <a:chOff x="404247" y="2162014"/>
            <a:chExt cx="11383505" cy="4130298"/>
          </a:xfrm>
          <a:solidFill>
            <a:schemeClr val="accent2">
              <a:lumMod val="20000"/>
              <a:lumOff val="80000"/>
              <a:alpha val="10000"/>
            </a:schemeClr>
          </a:solidFill>
        </p:grpSpPr>
        <p:sp>
          <p:nvSpPr>
            <p:cNvPr id="2" name="Rectangle 1">
              <a:extLst>
                <a:ext uri="{FF2B5EF4-FFF2-40B4-BE49-F238E27FC236}">
                  <a16:creationId xmlns:a16="http://schemas.microsoft.com/office/drawing/2014/main" id="{FB0FBCDD-0AD9-9DA9-DB12-61C1DAF1375C}"/>
                </a:ext>
              </a:extLst>
            </p:cNvPr>
            <p:cNvSpPr/>
            <p:nvPr/>
          </p:nvSpPr>
          <p:spPr>
            <a:xfrm>
              <a:off x="404247" y="2162014"/>
              <a:ext cx="11383505" cy="4130298"/>
            </a:xfrm>
            <a:prstGeom prst="rect">
              <a:avLst/>
            </a:prstGeom>
            <a:grp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5A4C8605-CE43-C2E3-660E-54A2A7C2E24C}"/>
                </a:ext>
              </a:extLst>
            </p:cNvPr>
            <p:cNvSpPr txBox="1"/>
            <p:nvPr/>
          </p:nvSpPr>
          <p:spPr>
            <a:xfrm>
              <a:off x="590226" y="2796002"/>
              <a:ext cx="11011545" cy="2862322"/>
            </a:xfrm>
            <a:prstGeom prst="rect">
              <a:avLst/>
            </a:prstGeom>
            <a:grpFill/>
          </p:spPr>
          <p:txBody>
            <a:bodyPr wrap="square" rtlCol="0">
              <a:spAutoFit/>
            </a:bodyPr>
            <a:lstStyle/>
            <a:p>
              <a:pPr marL="0" indent="0" algn="just">
                <a:buNone/>
              </a:pPr>
              <a:r>
                <a:rPr lang="it-IT" dirty="0"/>
                <a:t>I convitti nazionali e gli educandati femminili dello Stato, di cui agli articoli 203, 204 e 205 del decreto legislativo16 aprile 1994, n. 297, di seguito, denominati "Istituti educativi", nonché le scuole ad essi annesse sono </a:t>
              </a:r>
              <a:r>
                <a:rPr lang="it-IT" dirty="0" err="1"/>
                <a:t>ordinati,a</a:t>
              </a:r>
              <a:r>
                <a:rPr lang="it-IT" dirty="0"/>
                <a:t> norma dell'art. 21, comma 1, della legge 15 marzo 1997, n. 59, </a:t>
              </a:r>
              <a:r>
                <a:rPr lang="it-IT" b="1" dirty="0"/>
                <a:t>secondo i principi di autonomia </a:t>
              </a:r>
              <a:r>
                <a:rPr lang="it-IT" b="1" dirty="0" err="1"/>
                <a:t>amministrativa,organizzativa</a:t>
              </a:r>
              <a:r>
                <a:rPr lang="it-IT" b="1" dirty="0"/>
                <a:t>, didattica, di ricerca, di sperimentazione e di sviluppo</a:t>
              </a:r>
              <a:r>
                <a:rPr lang="it-IT" dirty="0"/>
                <a:t>. Ad essi si applicano le disposizioni </a:t>
              </a:r>
              <a:r>
                <a:rPr lang="it-IT" dirty="0" err="1"/>
                <a:t>deldecreto</a:t>
              </a:r>
              <a:r>
                <a:rPr lang="it-IT" dirty="0"/>
                <a:t> del Presidente della Repubblica 8 marzo 1999, n. 275, integrate con le norme del presente regolamento.2. </a:t>
              </a:r>
              <a:r>
                <a:rPr lang="it-IT" b="1" dirty="0"/>
                <a:t>In ogni istituto educativo sono istituite scuole del ciclo unitari o dell'istruzione di base</a:t>
              </a:r>
              <a:r>
                <a:rPr lang="it-IT" dirty="0"/>
                <a:t>, di cui alla legge 10febbraio 2000, n. 30. Sono soppresse le scuole conformate di cui al R.D. 23 dicembre 1929, n. 2392. Possono inoltre essere istituite scuole interne del ciclo secondario.3</a:t>
              </a:r>
              <a:r>
                <a:rPr lang="it-IT" b="1" dirty="0"/>
                <a:t>. La personalità giuridica è attribuita all'istituto educativo, quale unico centro di imputazione di tutti i rapporti giuridici, sottoposto alla vigilanza dell'ufficio scolastico regionale.</a:t>
              </a:r>
              <a:endParaRPr lang="it-IT"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3298981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9F69AF1-9DC5-F400-DB37-B72475F4E93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4" name="think-cell data - do not delete" hidden="1">
                        <a:extLst>
                          <a:ext uri="{FF2B5EF4-FFF2-40B4-BE49-F238E27FC236}">
                            <a16:creationId xmlns:a16="http://schemas.microsoft.com/office/drawing/2014/main" id="{29F69AF1-9DC5-F400-DB37-B72475F4E93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096536" y="-1807"/>
            <a:ext cx="8095464" cy="6858000"/>
          </a:xfrm>
          <a:prstGeom prst="rect">
            <a:avLst/>
          </a:prstGeom>
        </p:spPr>
      </p:pic>
      <p:sp>
        <p:nvSpPr>
          <p:cNvPr id="27" name="Rectangle 26" descr="Black 3D cube pattern"/>
          <p:cNvSpPr/>
          <p:nvPr/>
        </p:nvSpPr>
        <p:spPr>
          <a:xfrm>
            <a:off x="4096536" y="-1807"/>
            <a:ext cx="8095464" cy="685818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solidFill>
                <a:schemeClr val="tx1"/>
              </a:solidFill>
            </a:endParaRPr>
          </a:p>
        </p:txBody>
      </p:sp>
      <p:sp>
        <p:nvSpPr>
          <p:cNvPr id="28" name="Freeform 5"/>
          <p:cNvSpPr>
            <a:spLocks/>
          </p:cNvSpPr>
          <p:nvPr/>
        </p:nvSpPr>
        <p:spPr bwMode="auto">
          <a:xfrm rot="16200000">
            <a:off x="737556" y="3362805"/>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E1301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US" sz="2489"/>
          </a:p>
        </p:txBody>
      </p:sp>
      <p:sp>
        <p:nvSpPr>
          <p:cNvPr id="24" name="Title 5"/>
          <p:cNvSpPr>
            <a:spLocks noGrp="1"/>
          </p:cNvSpPr>
          <p:nvPr>
            <p:ph type="title"/>
          </p:nvPr>
        </p:nvSpPr>
        <p:spPr>
          <a:xfrm>
            <a:off x="357675" y="2770005"/>
            <a:ext cx="3377085" cy="2448876"/>
          </a:xfrm>
        </p:spPr>
        <p:txBody>
          <a:bodyPr vert="horz">
            <a:normAutofit fontScale="9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spcBef>
                <a:spcPts val="2400"/>
              </a:spcBef>
            </a:pPr>
            <a:br>
              <a:rPr lang="it-IT" sz="1850" b="1" kern="0" dirty="0">
                <a:latin typeface="Georgia"/>
                <a:ea typeface="+mn-ea"/>
                <a:cs typeface="Arial" charset="0"/>
              </a:rPr>
            </a:br>
            <a:r>
              <a:rPr lang="it-IT" sz="2000" b="1" kern="0" dirty="0">
                <a:solidFill>
                  <a:srgbClr val="E0301E"/>
                </a:solidFill>
                <a:ea typeface="+mn-ea"/>
              </a:rPr>
              <a:t>Articolo 3 </a:t>
            </a:r>
            <a:br>
              <a:rPr lang="it-IT" sz="2000" b="1" kern="0" dirty="0">
                <a:solidFill>
                  <a:srgbClr val="E0301E"/>
                </a:solidFill>
                <a:ea typeface="+mn-ea"/>
              </a:rPr>
            </a:br>
            <a:br>
              <a:rPr lang="it-IT" sz="2000" b="1" kern="0" dirty="0">
                <a:solidFill>
                  <a:srgbClr val="E0301E"/>
                </a:solidFill>
                <a:ea typeface="+mn-ea"/>
              </a:rPr>
            </a:br>
            <a:br>
              <a:rPr lang="it-IT" sz="2000" dirty="0"/>
            </a:br>
            <a:br>
              <a:rPr lang="it-IT" sz="1850" dirty="0"/>
            </a:br>
            <a:br>
              <a:rPr lang="it-IT" sz="1850" dirty="0">
                <a:ea typeface="+mn-ea"/>
              </a:rPr>
            </a:br>
            <a:r>
              <a:rPr lang="it-IT" sz="2200" i="1" dirty="0">
                <a:latin typeface="+mn-lt"/>
                <a:ea typeface="+mn-ea"/>
                <a:cs typeface="+mn-cs"/>
              </a:rPr>
              <a:t>Organi collegiali: composizioni e attribuzioni</a:t>
            </a:r>
            <a:endParaRPr lang="it-IT" sz="1400" b="1" dirty="0">
              <a:solidFill>
                <a:srgbClr val="E0301E"/>
              </a:solidFill>
            </a:endParaRPr>
          </a:p>
        </p:txBody>
      </p:sp>
      <p:sp>
        <p:nvSpPr>
          <p:cNvPr id="38" name="Isosceles Triangle 37"/>
          <p:cNvSpPr/>
          <p:nvPr/>
        </p:nvSpPr>
        <p:spPr>
          <a:xfrm rot="5400000">
            <a:off x="4041227" y="3389462"/>
            <a:ext cx="231775" cy="133759"/>
          </a:xfrm>
          <a:prstGeom prst="triangle">
            <a:avLst>
              <a:gd name="adj" fmla="val 4726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p>
        </p:txBody>
      </p:sp>
      <p:cxnSp>
        <p:nvCxnSpPr>
          <p:cNvPr id="12" name="Straight Connector 11"/>
          <p:cNvCxnSpPr/>
          <p:nvPr/>
        </p:nvCxnSpPr>
        <p:spPr>
          <a:xfrm flipV="1">
            <a:off x="1154138" y="4043354"/>
            <a:ext cx="1776000"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19205" y="294571"/>
            <a:ext cx="3540519" cy="1769533"/>
            <a:chOff x="14403" y="220928"/>
            <a:chExt cx="2655389" cy="1327150"/>
          </a:xfrm>
        </p:grpSpPr>
        <p:pic>
          <p:nvPicPr>
            <p:cNvPr id="14" name="Picture 13"/>
            <p:cNvPicPr>
              <a:picLocks noChangeAspect="1"/>
            </p:cNvPicPr>
            <p:nvPr/>
          </p:nvPicPr>
          <p:blipFill rotWithShape="1">
            <a:blip r:embed="rId8"/>
            <a:srcRect l="2864" t="12590" b="11685"/>
            <a:stretch/>
          </p:blipFill>
          <p:spPr>
            <a:xfrm>
              <a:off x="14403" y="220928"/>
              <a:ext cx="2655389" cy="1327150"/>
            </a:xfrm>
            <a:prstGeom prst="rect">
              <a:avLst/>
            </a:prstGeom>
          </p:spPr>
        </p:pic>
        <p:sp>
          <p:nvSpPr>
            <p:cNvPr id="15" name="TextBox 14"/>
            <p:cNvSpPr txBox="1"/>
            <p:nvPr/>
          </p:nvSpPr>
          <p:spPr>
            <a:xfrm rot="450365">
              <a:off x="1023869" y="827451"/>
              <a:ext cx="1234399" cy="252701"/>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it-IT" sz="2133" b="1" i="1" dirty="0">
                  <a:latin typeface="+mj-lt"/>
                </a:rPr>
                <a:t>Normativa</a:t>
              </a:r>
            </a:p>
          </p:txBody>
        </p:sp>
      </p:grpSp>
      <p:sp>
        <p:nvSpPr>
          <p:cNvPr id="6" name="Right Answer">
            <a:extLst>
              <a:ext uri="{FF2B5EF4-FFF2-40B4-BE49-F238E27FC236}">
                <a16:creationId xmlns:a16="http://schemas.microsoft.com/office/drawing/2014/main" id="{23B40A7F-C9F1-FC55-8FFF-CD9154CD7B8E}"/>
              </a:ext>
            </a:extLst>
          </p:cNvPr>
          <p:cNvSpPr txBox="1">
            <a:spLocks noChangeAspect="1"/>
          </p:cNvSpPr>
          <p:nvPr/>
        </p:nvSpPr>
        <p:spPr>
          <a:xfrm>
            <a:off x="4890723" y="619193"/>
            <a:ext cx="6452461" cy="5616000"/>
          </a:xfrm>
          <a:custGeom>
            <a:avLst/>
            <a:gdLst>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5556 h 2331244"/>
              <a:gd name="connsiteX1" fmla="*/ 1089025 w 2357437"/>
              <a:gd name="connsiteY1" fmla="*/ 2382 h 2331244"/>
              <a:gd name="connsiteX2" fmla="*/ 1265237 w 2357437"/>
              <a:gd name="connsiteY2" fmla="*/ 0 h 2331244"/>
              <a:gd name="connsiteX3" fmla="*/ 2357437 w 2357437"/>
              <a:gd name="connsiteY3" fmla="*/ 5556 h 2331244"/>
              <a:gd name="connsiteX4" fmla="*/ 2357437 w 2357437"/>
              <a:gd name="connsiteY4" fmla="*/ 2331244 h 2331244"/>
              <a:gd name="connsiteX5" fmla="*/ 0 w 2357437"/>
              <a:gd name="connsiteY5" fmla="*/ 2331244 h 2331244"/>
              <a:gd name="connsiteX6" fmla="*/ 0 w 2357437"/>
              <a:gd name="connsiteY6" fmla="*/ 5556 h 2331244"/>
              <a:gd name="connsiteX0" fmla="*/ 0 w 2357437"/>
              <a:gd name="connsiteY0" fmla="*/ 5556 h 2331244"/>
              <a:gd name="connsiteX1" fmla="*/ 1089025 w 2357437"/>
              <a:gd name="connsiteY1" fmla="*/ 2382 h 2331244"/>
              <a:gd name="connsiteX2" fmla="*/ 1177131 w 2357437"/>
              <a:gd name="connsiteY2" fmla="*/ 0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0953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6668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0001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11919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4286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1893 w 2357437"/>
              <a:gd name="connsiteY2" fmla="*/ 102394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3174 h 2328862"/>
              <a:gd name="connsiteX1" fmla="*/ 1089025 w 2357437"/>
              <a:gd name="connsiteY1" fmla="*/ 0 h 2328862"/>
              <a:gd name="connsiteX2" fmla="*/ 1181893 w 2357437"/>
              <a:gd name="connsiteY2" fmla="*/ 100012 h 2328862"/>
              <a:gd name="connsiteX3" fmla="*/ 2357437 w 2357437"/>
              <a:gd name="connsiteY3" fmla="*/ 3174 h 2328862"/>
              <a:gd name="connsiteX4" fmla="*/ 2357437 w 2357437"/>
              <a:gd name="connsiteY4" fmla="*/ 2328862 h 2328862"/>
              <a:gd name="connsiteX5" fmla="*/ 0 w 2357437"/>
              <a:gd name="connsiteY5" fmla="*/ 2328862 h 2328862"/>
              <a:gd name="connsiteX6" fmla="*/ 0 w 2357437"/>
              <a:gd name="connsiteY6" fmla="*/ 3174 h 2328862"/>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0 w 2357437"/>
              <a:gd name="connsiteY4" fmla="*/ 2325688 h 2325688"/>
              <a:gd name="connsiteX5" fmla="*/ 0 w 2357437"/>
              <a:gd name="connsiteY5"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05232 w 2357437"/>
              <a:gd name="connsiteY4" fmla="*/ 2322675 h 2325688"/>
              <a:gd name="connsiteX5" fmla="*/ 0 w 2357437"/>
              <a:gd name="connsiteY5" fmla="*/ 2325688 h 2325688"/>
              <a:gd name="connsiteX6" fmla="*/ 0 w 2357437"/>
              <a:gd name="connsiteY6"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73850 w 2357437"/>
              <a:gd name="connsiteY4" fmla="*/ 2322675 h 2325688"/>
              <a:gd name="connsiteX5" fmla="*/ 1105232 w 2357437"/>
              <a:gd name="connsiteY5" fmla="*/ 2322675 h 2325688"/>
              <a:gd name="connsiteX6" fmla="*/ 0 w 2357437"/>
              <a:gd name="connsiteY6" fmla="*/ 2325688 h 2325688"/>
              <a:gd name="connsiteX7" fmla="*/ 0 w 2357437"/>
              <a:gd name="connsiteY7" fmla="*/ 0 h 2325688"/>
              <a:gd name="connsiteX0" fmla="*/ 0 w 2357437"/>
              <a:gd name="connsiteY0" fmla="*/ 0 h 2381429"/>
              <a:gd name="connsiteX1" fmla="*/ 2357437 w 2357437"/>
              <a:gd name="connsiteY1" fmla="*/ 0 h 2381429"/>
              <a:gd name="connsiteX2" fmla="*/ 2357437 w 2357437"/>
              <a:gd name="connsiteY2" fmla="*/ 2325688 h 2381429"/>
              <a:gd name="connsiteX3" fmla="*/ 1233891 w 2357437"/>
              <a:gd name="connsiteY3" fmla="*/ 2324182 h 2381429"/>
              <a:gd name="connsiteX4" fmla="*/ 1177281 w 2357437"/>
              <a:gd name="connsiteY4" fmla="*/ 2381429 h 2381429"/>
              <a:gd name="connsiteX5" fmla="*/ 1105232 w 2357437"/>
              <a:gd name="connsiteY5" fmla="*/ 2322675 h 2381429"/>
              <a:gd name="connsiteX6" fmla="*/ 0 w 2357437"/>
              <a:gd name="connsiteY6" fmla="*/ 2325688 h 2381429"/>
              <a:gd name="connsiteX7" fmla="*/ 0 w 2357437"/>
              <a:gd name="connsiteY7" fmla="*/ 0 h 2381429"/>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8997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2135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7437" h="2379923">
                <a:moveTo>
                  <a:pt x="0" y="0"/>
                </a:moveTo>
                <a:lnTo>
                  <a:pt x="2357437" y="0"/>
                </a:lnTo>
                <a:lnTo>
                  <a:pt x="2357437" y="2325688"/>
                </a:lnTo>
                <a:lnTo>
                  <a:pt x="1233891" y="2324182"/>
                </a:lnTo>
                <a:lnTo>
                  <a:pt x="1172135" y="2379923"/>
                </a:lnTo>
                <a:lnTo>
                  <a:pt x="1105232" y="2322675"/>
                </a:lnTo>
                <a:lnTo>
                  <a:pt x="0" y="2325688"/>
                </a:lnTo>
                <a:lnTo>
                  <a:pt x="0" y="0"/>
                </a:lnTo>
                <a:close/>
              </a:path>
            </a:pathLst>
          </a:custGeom>
          <a:noFill/>
          <a:ln w="6350">
            <a:solidFill>
              <a:schemeClr val="bg1"/>
            </a:solidFill>
          </a:ln>
        </p:spPr>
        <p:txBody>
          <a:bodyPr lIns="144000" tIns="479964" rIns="144000" bIns="479964"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228594" lvl="0" indent="-228594">
              <a:spcBef>
                <a:spcPts val="0"/>
              </a:spcBef>
              <a:spcAft>
                <a:spcPts val="800"/>
              </a:spcAft>
              <a:buFont typeface="Arial" panose="020B0604020202020204" pitchFamily="34" charset="0"/>
              <a:buChar char="•"/>
            </a:pPr>
            <a:endParaRPr lang="it-IT" sz="1333">
              <a:solidFill>
                <a:schemeClr val="bg1"/>
              </a:solidFill>
              <a:sym typeface="Wingdings" panose="05000000000000000000" pitchFamily="2" charset="2"/>
            </a:endParaRPr>
          </a:p>
        </p:txBody>
      </p:sp>
      <p:cxnSp>
        <p:nvCxnSpPr>
          <p:cNvPr id="7" name="Straight Connector 6">
            <a:extLst>
              <a:ext uri="{FF2B5EF4-FFF2-40B4-BE49-F238E27FC236}">
                <a16:creationId xmlns:a16="http://schemas.microsoft.com/office/drawing/2014/main" id="{E38CF014-4B6A-11DB-B419-C222C2820013}"/>
              </a:ext>
            </a:extLst>
          </p:cNvPr>
          <p:cNvCxnSpPr>
            <a:cxnSpLocks/>
          </p:cNvCxnSpPr>
          <p:nvPr/>
        </p:nvCxnSpPr>
        <p:spPr>
          <a:xfrm>
            <a:off x="7537180" y="1316765"/>
            <a:ext cx="1159547"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63C2EA5-5F11-0CF1-1555-4962366D93D2}"/>
              </a:ext>
            </a:extLst>
          </p:cNvPr>
          <p:cNvSpPr txBox="1"/>
          <p:nvPr/>
        </p:nvSpPr>
        <p:spPr>
          <a:xfrm>
            <a:off x="6311866" y="836712"/>
            <a:ext cx="3610174" cy="287323"/>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it-IT" sz="1867" b="1" dirty="0">
                <a:solidFill>
                  <a:srgbClr val="FFFFFF"/>
                </a:solidFill>
                <a:latin typeface="+mj-lt"/>
              </a:rPr>
              <a:t>Articolo 3</a:t>
            </a:r>
          </a:p>
        </p:txBody>
      </p:sp>
      <p:sp>
        <p:nvSpPr>
          <p:cNvPr id="16" name="TextBox 15">
            <a:extLst>
              <a:ext uri="{FF2B5EF4-FFF2-40B4-BE49-F238E27FC236}">
                <a16:creationId xmlns:a16="http://schemas.microsoft.com/office/drawing/2014/main" id="{02E16678-2282-7A43-D283-8FC0C2FD881D}"/>
              </a:ext>
            </a:extLst>
          </p:cNvPr>
          <p:cNvSpPr txBox="1"/>
          <p:nvPr/>
        </p:nvSpPr>
        <p:spPr>
          <a:xfrm>
            <a:off x="5188628" y="1503754"/>
            <a:ext cx="5856651" cy="4401205"/>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it-IT" sz="1400" dirty="0">
                <a:solidFill>
                  <a:schemeClr val="bg1"/>
                </a:solidFill>
              </a:rPr>
              <a:t>Organi collegiali dell'istituto educativo sono </a:t>
            </a:r>
            <a:r>
              <a:rPr lang="it-IT" sz="1400" b="1" dirty="0">
                <a:solidFill>
                  <a:schemeClr val="bg1"/>
                </a:solidFill>
              </a:rPr>
              <a:t>il Consiglio dell'istituzione</a:t>
            </a:r>
            <a:r>
              <a:rPr lang="it-IT" sz="1400" dirty="0">
                <a:solidFill>
                  <a:schemeClr val="bg1"/>
                </a:solidFill>
              </a:rPr>
              <a:t>, il </a:t>
            </a:r>
            <a:r>
              <a:rPr lang="it-IT" sz="1400" b="1" dirty="0">
                <a:solidFill>
                  <a:schemeClr val="bg1"/>
                </a:solidFill>
              </a:rPr>
              <a:t>Collegio unitario dei docenti e degli educatori </a:t>
            </a:r>
            <a:r>
              <a:rPr lang="it-IT" sz="1400" dirty="0">
                <a:solidFill>
                  <a:schemeClr val="bg1"/>
                </a:solidFill>
              </a:rPr>
              <a:t>e le sue articolazioni, nonché gli </a:t>
            </a:r>
            <a:r>
              <a:rPr lang="it-IT" sz="1400" b="1" dirty="0">
                <a:solidFill>
                  <a:schemeClr val="bg1"/>
                </a:solidFill>
              </a:rPr>
              <a:t>altri organi collegiali</a:t>
            </a:r>
            <a:r>
              <a:rPr lang="it-IT" sz="1400" dirty="0">
                <a:solidFill>
                  <a:schemeClr val="bg1"/>
                </a:solidFill>
              </a:rPr>
              <a:t> previsti per i diversi tipi di istituzioni scolastiche dall'ordinamento generale.</a:t>
            </a:r>
          </a:p>
          <a:p>
            <a:endParaRPr lang="it-IT" sz="1400" dirty="0">
              <a:solidFill>
                <a:schemeClr val="bg1"/>
              </a:solidFill>
            </a:endParaRPr>
          </a:p>
          <a:p>
            <a:pPr marL="0" indent="0" algn="ctr">
              <a:buNone/>
            </a:pPr>
            <a:r>
              <a:rPr lang="it-IT" sz="1600" b="1" u="sng" dirty="0">
                <a:solidFill>
                  <a:schemeClr val="bg1"/>
                </a:solidFill>
              </a:rPr>
              <a:t>Il Consiglio dell'istituzione </a:t>
            </a:r>
          </a:p>
          <a:p>
            <a:pPr marL="0" indent="0" algn="ctr">
              <a:buNone/>
            </a:pPr>
            <a:endParaRPr lang="it-IT" sz="1400" b="1" dirty="0">
              <a:solidFill>
                <a:schemeClr val="bg1"/>
              </a:solidFill>
            </a:endParaRPr>
          </a:p>
          <a:p>
            <a:pPr marL="0" indent="0">
              <a:buNone/>
            </a:pPr>
            <a:r>
              <a:rPr lang="it-IT" sz="1400" dirty="0">
                <a:solidFill>
                  <a:schemeClr val="bg1"/>
                </a:solidFill>
              </a:rPr>
              <a:t>è l'organo unitario d'indirizzo e di programmazione dell'istituto educativo e dì tutte le scuole interne. </a:t>
            </a:r>
          </a:p>
          <a:p>
            <a:pPr marL="0" indent="0" algn="just">
              <a:buNone/>
            </a:pPr>
            <a:r>
              <a:rPr lang="it-IT" sz="1400" dirty="0">
                <a:solidFill>
                  <a:schemeClr val="bg1"/>
                </a:solidFill>
              </a:rPr>
              <a:t>Ne fanno parte di diritto: il rettore, che lo presiede; un rappresentante designato dalla provincia; un rappresentante designato dal comune. I predetti rappresentanti sono nominati con atto del dirigente dell'ufficio scolastico regionale.</a:t>
            </a:r>
          </a:p>
          <a:p>
            <a:pPr marL="0" indent="0" algn="just">
              <a:buNone/>
            </a:pPr>
            <a:r>
              <a:rPr lang="it-IT" sz="1400" dirty="0">
                <a:solidFill>
                  <a:schemeClr val="bg1"/>
                </a:solidFill>
              </a:rPr>
              <a:t> Ne fanno parte per elezione da parte delle rispettive componenti: un docente per ogni grado e ordine di scuola esistente nell'istituzione educativa; un educatore o educatrice per ogni grado e ordine di </a:t>
            </a:r>
            <a:r>
              <a:rPr lang="it-IT" sz="1400" dirty="0" err="1">
                <a:solidFill>
                  <a:schemeClr val="bg1"/>
                </a:solidFill>
              </a:rPr>
              <a:t>scuolaesistente</a:t>
            </a:r>
            <a:r>
              <a:rPr lang="it-IT" sz="1400" dirty="0">
                <a:solidFill>
                  <a:schemeClr val="bg1"/>
                </a:solidFill>
              </a:rPr>
              <a:t> nell'istituto educativo; uno studente convittore o semiconvittore frequentante le scuole secondarie superiori interne; due rappresentanti del personale A.T.A.; tre genitori, di cui due di alunni convittori e/o semiconvittori.</a:t>
            </a:r>
          </a:p>
        </p:txBody>
      </p:sp>
    </p:spTree>
    <p:extLst>
      <p:ext uri="{BB962C8B-B14F-4D97-AF65-F5344CB8AC3E}">
        <p14:creationId xmlns:p14="http://schemas.microsoft.com/office/powerpoint/2010/main" val="31596554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Collegio dei docenti e degli educatori</a:t>
            </a:r>
          </a:p>
        </p:txBody>
      </p:sp>
      <p:grpSp>
        <p:nvGrpSpPr>
          <p:cNvPr id="17" name="Group 16">
            <a:extLst>
              <a:ext uri="{FF2B5EF4-FFF2-40B4-BE49-F238E27FC236}">
                <a16:creationId xmlns:a16="http://schemas.microsoft.com/office/drawing/2014/main" id="{AC50888E-DD17-38AE-BF0F-13D338A951A6}"/>
              </a:ext>
            </a:extLst>
          </p:cNvPr>
          <p:cNvGrpSpPr/>
          <p:nvPr/>
        </p:nvGrpSpPr>
        <p:grpSpPr>
          <a:xfrm>
            <a:off x="250235" y="1840819"/>
            <a:ext cx="11567223" cy="1208455"/>
            <a:chOff x="250235" y="1840819"/>
            <a:chExt cx="11567223" cy="1208455"/>
          </a:xfrm>
        </p:grpSpPr>
        <p:sp>
          <p:nvSpPr>
            <p:cNvPr id="2" name="Rectangle 1">
              <a:extLst>
                <a:ext uri="{FF2B5EF4-FFF2-40B4-BE49-F238E27FC236}">
                  <a16:creationId xmlns:a16="http://schemas.microsoft.com/office/drawing/2014/main" id="{FB0FBCDD-0AD9-9DA9-DB12-61C1DAF1375C}"/>
                </a:ext>
              </a:extLst>
            </p:cNvPr>
            <p:cNvSpPr/>
            <p:nvPr/>
          </p:nvSpPr>
          <p:spPr>
            <a:xfrm>
              <a:off x="433953" y="1960536"/>
              <a:ext cx="11383505" cy="1088738"/>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400"/>
            </a:p>
          </p:txBody>
        </p:sp>
        <p:sp>
          <p:nvSpPr>
            <p:cNvPr id="4" name="TextBox 3">
              <a:extLst>
                <a:ext uri="{FF2B5EF4-FFF2-40B4-BE49-F238E27FC236}">
                  <a16:creationId xmlns:a16="http://schemas.microsoft.com/office/drawing/2014/main" id="{5A4C8605-CE43-C2E3-660E-54A2A7C2E24C}"/>
                </a:ext>
              </a:extLst>
            </p:cNvPr>
            <p:cNvSpPr txBox="1"/>
            <p:nvPr/>
          </p:nvSpPr>
          <p:spPr>
            <a:xfrm>
              <a:off x="635431" y="2027852"/>
              <a:ext cx="11011545" cy="954107"/>
            </a:xfrm>
            <a:prstGeom prst="rect">
              <a:avLst/>
            </a:prstGeom>
            <a:noFill/>
          </p:spPr>
          <p:txBody>
            <a:bodyPr wrap="square" rtlCol="0">
              <a:spAutoFit/>
            </a:bodyPr>
            <a:lstStyle/>
            <a:p>
              <a:r>
                <a:rPr lang="it-IT" sz="1400" dirty="0">
                  <a:latin typeface="Arial" panose="020B0604020202020204" pitchFamily="34" charset="0"/>
                  <a:cs typeface="Arial" panose="020B0604020202020204" pitchFamily="34" charset="0"/>
                </a:rPr>
                <a:t>E' </a:t>
              </a:r>
              <a:r>
                <a:rPr lang="it-IT" sz="1400" b="1" dirty="0">
                  <a:latin typeface="Arial" panose="020B0604020202020204" pitchFamily="34" charset="0"/>
                  <a:cs typeface="Arial" panose="020B0604020202020204" pitchFamily="34" charset="0"/>
                </a:rPr>
                <a:t>costituito un unico collegio </a:t>
              </a:r>
              <a:r>
                <a:rPr lang="it-IT" sz="1400" dirty="0">
                  <a:latin typeface="Arial" panose="020B0604020202020204" pitchFamily="34" charset="0"/>
                  <a:cs typeface="Arial" panose="020B0604020202020204" pitchFamily="34" charset="0"/>
                </a:rPr>
                <a:t>dei docenti e degli educatori, articolato in tante sezioni quante sono le scuole interne, nonché la sezione convittuale. Il Collegio e le relative sezioni sono. presiedute dal dirigente scolastico. </a:t>
              </a:r>
              <a:r>
                <a:rPr lang="it-IT" sz="1400" dirty="0" err="1">
                  <a:latin typeface="Arial" panose="020B0604020202020204" pitchFamily="34" charset="0"/>
                  <a:cs typeface="Arial" panose="020B0604020202020204" pitchFamily="34" charset="0"/>
                </a:rPr>
                <a:t>Incaso</a:t>
              </a:r>
              <a:r>
                <a:rPr lang="it-IT" sz="1400" dirty="0">
                  <a:latin typeface="Arial" panose="020B0604020202020204" pitchFamily="34" charset="0"/>
                  <a:cs typeface="Arial" panose="020B0604020202020204" pitchFamily="34" charset="0"/>
                </a:rPr>
                <a:t> di presenza di alunni convittori e/o semiconvittori frequentanti scuole esterne il collegio si articola in una speciale sezione costituita da soli educatori, la quale elabora i progetti concernenti le attività educative e </a:t>
              </a:r>
              <a:r>
                <a:rPr lang="it-IT" sz="1400" dirty="0" err="1">
                  <a:latin typeface="Arial" panose="020B0604020202020204" pitchFamily="34" charset="0"/>
                  <a:cs typeface="Arial" panose="020B0604020202020204" pitchFamily="34" charset="0"/>
                </a:rPr>
                <a:t>neverifica</a:t>
              </a:r>
              <a:r>
                <a:rPr lang="it-IT" sz="1400" dirty="0">
                  <a:latin typeface="Arial" panose="020B0604020202020204" pitchFamily="34" charset="0"/>
                  <a:cs typeface="Arial" panose="020B0604020202020204" pitchFamily="34" charset="0"/>
                </a:rPr>
                <a:t> i risultati.5. </a:t>
              </a:r>
            </a:p>
          </p:txBody>
        </p:sp>
        <p:sp>
          <p:nvSpPr>
            <p:cNvPr id="6" name="Oval 5">
              <a:extLst>
                <a:ext uri="{FF2B5EF4-FFF2-40B4-BE49-F238E27FC236}">
                  <a16:creationId xmlns:a16="http://schemas.microsoft.com/office/drawing/2014/main" id="{29DD26C2-91D4-2A91-7F49-9F1ACD2C6C7F}"/>
                </a:ext>
              </a:extLst>
            </p:cNvPr>
            <p:cNvSpPr/>
            <p:nvPr/>
          </p:nvSpPr>
          <p:spPr>
            <a:xfrm>
              <a:off x="250235" y="1840819"/>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1</a:t>
              </a:r>
            </a:p>
          </p:txBody>
        </p:sp>
      </p:grpSp>
      <p:grpSp>
        <p:nvGrpSpPr>
          <p:cNvPr id="16" name="Group 15">
            <a:extLst>
              <a:ext uri="{FF2B5EF4-FFF2-40B4-BE49-F238E27FC236}">
                <a16:creationId xmlns:a16="http://schemas.microsoft.com/office/drawing/2014/main" id="{8995057E-17C8-774A-D8C7-4412C9839666}"/>
              </a:ext>
            </a:extLst>
          </p:cNvPr>
          <p:cNvGrpSpPr/>
          <p:nvPr/>
        </p:nvGrpSpPr>
        <p:grpSpPr>
          <a:xfrm>
            <a:off x="250235" y="3465613"/>
            <a:ext cx="11567223" cy="1232457"/>
            <a:chOff x="250235" y="3347677"/>
            <a:chExt cx="11567223" cy="1232457"/>
          </a:xfrm>
        </p:grpSpPr>
        <p:sp>
          <p:nvSpPr>
            <p:cNvPr id="3" name="Rectangle 2">
              <a:extLst>
                <a:ext uri="{FF2B5EF4-FFF2-40B4-BE49-F238E27FC236}">
                  <a16:creationId xmlns:a16="http://schemas.microsoft.com/office/drawing/2014/main" id="{D7917DC0-AE43-AE4B-B9B9-B8FB2E9386D8}"/>
                </a:ext>
              </a:extLst>
            </p:cNvPr>
            <p:cNvSpPr/>
            <p:nvPr/>
          </p:nvSpPr>
          <p:spPr>
            <a:xfrm>
              <a:off x="433953" y="3491396"/>
              <a:ext cx="11383505" cy="1088738"/>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400"/>
            </a:p>
          </p:txBody>
        </p:sp>
        <p:sp>
          <p:nvSpPr>
            <p:cNvPr id="5" name="TextBox 4">
              <a:extLst>
                <a:ext uri="{FF2B5EF4-FFF2-40B4-BE49-F238E27FC236}">
                  <a16:creationId xmlns:a16="http://schemas.microsoft.com/office/drawing/2014/main" id="{62B9A269-7366-13E7-8DCE-D5744090464F}"/>
                </a:ext>
              </a:extLst>
            </p:cNvPr>
            <p:cNvSpPr txBox="1"/>
            <p:nvPr/>
          </p:nvSpPr>
          <p:spPr>
            <a:xfrm>
              <a:off x="635431" y="3558712"/>
              <a:ext cx="11011545" cy="954107"/>
            </a:xfrm>
            <a:prstGeom prst="rect">
              <a:avLst/>
            </a:prstGeom>
            <a:noFill/>
          </p:spPr>
          <p:txBody>
            <a:bodyPr wrap="square" rtlCol="0">
              <a:spAutoFit/>
            </a:bodyPr>
            <a:lstStyle/>
            <a:p>
              <a:r>
                <a:rPr lang="it-IT" sz="1400" dirty="0">
                  <a:latin typeface="Arial" panose="020B0604020202020204" pitchFamily="34" charset="0"/>
                  <a:cs typeface="Arial" panose="020B0604020202020204" pitchFamily="34" charset="0"/>
                </a:rPr>
                <a:t>Il collegio unitario dei docenti e degli educatori elabora il </a:t>
              </a:r>
              <a:r>
                <a:rPr lang="it-IT" sz="1400" b="1" dirty="0">
                  <a:latin typeface="Arial" panose="020B0604020202020204" pitchFamily="34" charset="0"/>
                  <a:cs typeface="Arial" panose="020B0604020202020204" pitchFamily="34" charset="0"/>
                </a:rPr>
                <a:t>piano dell'offerta formativa unitario </a:t>
              </a:r>
              <a:r>
                <a:rPr lang="it-IT" sz="1400" dirty="0">
                  <a:latin typeface="Arial" panose="020B0604020202020204" pitchFamily="34" charset="0"/>
                  <a:cs typeface="Arial" panose="020B0604020202020204" pitchFamily="34" charset="0"/>
                </a:rPr>
                <a:t>dell'istituzione, sulla base degli indirizzi generali per le attività delle scuole interne e dell'organizzazione convittuale e semiconvittuale e delle scelte generali di gestione e di amministrazione definiti dal consiglio dell'istituzione educativa, tenuto conto delle proposte e dei pareri formulati dagli organismi e dalle associazioni dei genitori e, perle scuole superiori, dagli studenti convittori e semiconvittori.</a:t>
              </a:r>
            </a:p>
          </p:txBody>
        </p:sp>
        <p:sp>
          <p:nvSpPr>
            <p:cNvPr id="7" name="Oval 6">
              <a:extLst>
                <a:ext uri="{FF2B5EF4-FFF2-40B4-BE49-F238E27FC236}">
                  <a16:creationId xmlns:a16="http://schemas.microsoft.com/office/drawing/2014/main" id="{28B30890-C69E-5D95-DDC4-59901C9D1E3C}"/>
                </a:ext>
              </a:extLst>
            </p:cNvPr>
            <p:cNvSpPr/>
            <p:nvPr/>
          </p:nvSpPr>
          <p:spPr>
            <a:xfrm>
              <a:off x="250235" y="3347677"/>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2</a:t>
              </a:r>
            </a:p>
          </p:txBody>
        </p:sp>
      </p:grpSp>
      <p:grpSp>
        <p:nvGrpSpPr>
          <p:cNvPr id="15" name="Group 14">
            <a:extLst>
              <a:ext uri="{FF2B5EF4-FFF2-40B4-BE49-F238E27FC236}">
                <a16:creationId xmlns:a16="http://schemas.microsoft.com/office/drawing/2014/main" id="{217A1202-8B5A-9BE5-842F-5149691B6838}"/>
              </a:ext>
            </a:extLst>
          </p:cNvPr>
          <p:cNvGrpSpPr/>
          <p:nvPr/>
        </p:nvGrpSpPr>
        <p:grpSpPr>
          <a:xfrm>
            <a:off x="250235" y="5114409"/>
            <a:ext cx="11567223" cy="1232457"/>
            <a:chOff x="250235" y="5114409"/>
            <a:chExt cx="11567223" cy="1232457"/>
          </a:xfrm>
        </p:grpSpPr>
        <p:sp>
          <p:nvSpPr>
            <p:cNvPr id="10" name="Rectangle 9">
              <a:extLst>
                <a:ext uri="{FF2B5EF4-FFF2-40B4-BE49-F238E27FC236}">
                  <a16:creationId xmlns:a16="http://schemas.microsoft.com/office/drawing/2014/main" id="{F312037E-02B3-667A-87FD-7357BD805E72}"/>
                </a:ext>
              </a:extLst>
            </p:cNvPr>
            <p:cNvSpPr/>
            <p:nvPr/>
          </p:nvSpPr>
          <p:spPr>
            <a:xfrm>
              <a:off x="433953" y="5258128"/>
              <a:ext cx="11383505" cy="1088738"/>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400"/>
            </a:p>
          </p:txBody>
        </p:sp>
        <p:sp>
          <p:nvSpPr>
            <p:cNvPr id="11" name="TextBox 10">
              <a:extLst>
                <a:ext uri="{FF2B5EF4-FFF2-40B4-BE49-F238E27FC236}">
                  <a16:creationId xmlns:a16="http://schemas.microsoft.com/office/drawing/2014/main" id="{33B6DBD1-50F9-9754-2BC4-72E42B8ECC00}"/>
                </a:ext>
              </a:extLst>
            </p:cNvPr>
            <p:cNvSpPr txBox="1"/>
            <p:nvPr/>
          </p:nvSpPr>
          <p:spPr>
            <a:xfrm>
              <a:off x="464949" y="5540887"/>
              <a:ext cx="11011545" cy="523220"/>
            </a:xfrm>
            <a:prstGeom prst="rect">
              <a:avLst/>
            </a:prstGeom>
            <a:noFill/>
          </p:spPr>
          <p:txBody>
            <a:bodyPr wrap="square" rtlCol="0">
              <a:spAutoFit/>
            </a:bodyPr>
            <a:lstStyle/>
            <a:p>
              <a:r>
                <a:rPr lang="it-IT" sz="1400" dirty="0">
                  <a:latin typeface="Arial" panose="020B0604020202020204" pitchFamily="34" charset="0"/>
                  <a:cs typeface="Arial" panose="020B0604020202020204" pitchFamily="34" charset="0"/>
                </a:rPr>
                <a:t>. Il personale educativo partecipa, senza diritto di voto ai consigli di classe e di interclasse delle classi frequentate dagli alunni convittori e semiconvittori ad esso affidati, al fine di fornire elementi di valutazione.</a:t>
              </a:r>
            </a:p>
          </p:txBody>
        </p:sp>
        <p:sp>
          <p:nvSpPr>
            <p:cNvPr id="14" name="Oval 13">
              <a:extLst>
                <a:ext uri="{FF2B5EF4-FFF2-40B4-BE49-F238E27FC236}">
                  <a16:creationId xmlns:a16="http://schemas.microsoft.com/office/drawing/2014/main" id="{47AA846A-417F-B9BD-5380-907A345DDC5A}"/>
                </a:ext>
              </a:extLst>
            </p:cNvPr>
            <p:cNvSpPr/>
            <p:nvPr/>
          </p:nvSpPr>
          <p:spPr>
            <a:xfrm>
              <a:off x="250235" y="5114409"/>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3</a:t>
              </a:r>
            </a:p>
          </p:txBody>
        </p:sp>
      </p:grpSp>
    </p:spTree>
    <p:extLst>
      <p:ext uri="{BB962C8B-B14F-4D97-AF65-F5344CB8AC3E}">
        <p14:creationId xmlns:p14="http://schemas.microsoft.com/office/powerpoint/2010/main" val="42498871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dirty="0">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Articolo 2 | Attività degli istituti educativi</a:t>
            </a:r>
          </a:p>
        </p:txBody>
      </p:sp>
      <p:sp>
        <p:nvSpPr>
          <p:cNvPr id="2" name="Oval 1">
            <a:extLst>
              <a:ext uri="{FF2B5EF4-FFF2-40B4-BE49-F238E27FC236}">
                <a16:creationId xmlns:a16="http://schemas.microsoft.com/office/drawing/2014/main" id="{26A298E9-6219-23ED-307E-62449FFF5267}"/>
              </a:ext>
            </a:extLst>
          </p:cNvPr>
          <p:cNvSpPr/>
          <p:nvPr/>
        </p:nvSpPr>
        <p:spPr bwMode="ltGray">
          <a:xfrm>
            <a:off x="-994096" y="2851044"/>
            <a:ext cx="2000774" cy="4006955"/>
          </a:xfrm>
          <a:prstGeom prst="ellipse">
            <a:avLst/>
          </a:prstGeom>
          <a:solidFill>
            <a:schemeClr val="accent2">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bg1"/>
              </a:solidFill>
              <a:latin typeface="Georgia" pitchFamily="18" charset="0"/>
            </a:endParaRPr>
          </a:p>
        </p:txBody>
      </p:sp>
      <p:grpSp>
        <p:nvGrpSpPr>
          <p:cNvPr id="8" name="Group 7">
            <a:extLst>
              <a:ext uri="{FF2B5EF4-FFF2-40B4-BE49-F238E27FC236}">
                <a16:creationId xmlns:a16="http://schemas.microsoft.com/office/drawing/2014/main" id="{42EAFC97-8E06-5334-D366-06E499291409}"/>
              </a:ext>
            </a:extLst>
          </p:cNvPr>
          <p:cNvGrpSpPr/>
          <p:nvPr/>
        </p:nvGrpSpPr>
        <p:grpSpPr>
          <a:xfrm>
            <a:off x="19687" y="2736490"/>
            <a:ext cx="11770578" cy="276999"/>
            <a:chOff x="241357" y="1101656"/>
            <a:chExt cx="11770578" cy="276999"/>
          </a:xfrm>
        </p:grpSpPr>
        <p:sp>
          <p:nvSpPr>
            <p:cNvPr id="3" name="TextBox 2">
              <a:extLst>
                <a:ext uri="{FF2B5EF4-FFF2-40B4-BE49-F238E27FC236}">
                  <a16:creationId xmlns:a16="http://schemas.microsoft.com/office/drawing/2014/main" id="{A3D810DC-96D6-1DEC-17FB-6E865E6F6A6F}"/>
                </a:ext>
              </a:extLst>
            </p:cNvPr>
            <p:cNvSpPr txBox="1"/>
            <p:nvPr/>
          </p:nvSpPr>
          <p:spPr>
            <a:xfrm>
              <a:off x="502240" y="1101656"/>
              <a:ext cx="11509695" cy="276999"/>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elaborano il progetto complessivo di formazione e di istruzione delle scuole annesse;</a:t>
              </a:r>
            </a:p>
          </p:txBody>
        </p:sp>
        <p:sp>
          <p:nvSpPr>
            <p:cNvPr id="22" name="Oval 21">
              <a:extLst>
                <a:ext uri="{FF2B5EF4-FFF2-40B4-BE49-F238E27FC236}">
                  <a16:creationId xmlns:a16="http://schemas.microsoft.com/office/drawing/2014/main" id="{77F8E394-E0C1-D0EB-F725-E37915711046}"/>
                </a:ext>
              </a:extLst>
            </p:cNvPr>
            <p:cNvSpPr/>
            <p:nvPr/>
          </p:nvSpPr>
          <p:spPr bwMode="ltGray">
            <a:xfrm>
              <a:off x="241357" y="1104919"/>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a</a:t>
              </a:r>
            </a:p>
          </p:txBody>
        </p:sp>
      </p:grpSp>
      <p:grpSp>
        <p:nvGrpSpPr>
          <p:cNvPr id="9" name="Group 8">
            <a:extLst>
              <a:ext uri="{FF2B5EF4-FFF2-40B4-BE49-F238E27FC236}">
                <a16:creationId xmlns:a16="http://schemas.microsoft.com/office/drawing/2014/main" id="{0FC23DB7-FA2D-F589-6A4C-CF380AD8DC1F}"/>
              </a:ext>
            </a:extLst>
          </p:cNvPr>
          <p:cNvGrpSpPr/>
          <p:nvPr/>
        </p:nvGrpSpPr>
        <p:grpSpPr>
          <a:xfrm>
            <a:off x="402580" y="3009135"/>
            <a:ext cx="11538646" cy="276999"/>
            <a:chOff x="457996" y="1441645"/>
            <a:chExt cx="11538646" cy="276999"/>
          </a:xfrm>
        </p:grpSpPr>
        <p:sp>
          <p:nvSpPr>
            <p:cNvPr id="4" name="TextBox 3">
              <a:extLst>
                <a:ext uri="{FF2B5EF4-FFF2-40B4-BE49-F238E27FC236}">
                  <a16:creationId xmlns:a16="http://schemas.microsoft.com/office/drawing/2014/main" id="{D0E07D4E-14FE-EB64-F3BB-2E2F255F9CEF}"/>
                </a:ext>
              </a:extLst>
            </p:cNvPr>
            <p:cNvSpPr txBox="1"/>
            <p:nvPr/>
          </p:nvSpPr>
          <p:spPr>
            <a:xfrm>
              <a:off x="743231" y="1441645"/>
              <a:ext cx="11253411" cy="276999"/>
            </a:xfrm>
            <a:prstGeom prst="rect">
              <a:avLst/>
            </a:prstGeom>
            <a:noFill/>
          </p:spPr>
          <p:txBody>
            <a:bodyPr wrap="square">
              <a:spAutoFit/>
            </a:bodyPr>
            <a:lstStyle/>
            <a:p>
              <a:r>
                <a:rPr lang="it-IT" sz="1200" dirty="0">
                  <a:latin typeface="Arial" panose="020B0604020202020204" pitchFamily="34" charset="0"/>
                  <a:cs typeface="Arial" panose="020B0604020202020204" pitchFamily="34" charset="0"/>
                </a:rPr>
                <a:t>concorrono alla elaborazione e alla realizzazione di progetti di interesse comune alle scuole interne, alle scuole esterne ed all'organizzazione convittuale;</a:t>
              </a:r>
            </a:p>
          </p:txBody>
        </p:sp>
        <p:sp>
          <p:nvSpPr>
            <p:cNvPr id="23" name="Oval 22">
              <a:extLst>
                <a:ext uri="{FF2B5EF4-FFF2-40B4-BE49-F238E27FC236}">
                  <a16:creationId xmlns:a16="http://schemas.microsoft.com/office/drawing/2014/main" id="{77F6BC7C-8891-F4D3-4B4A-D99CC49CC159}"/>
                </a:ext>
              </a:extLst>
            </p:cNvPr>
            <p:cNvSpPr/>
            <p:nvPr/>
          </p:nvSpPr>
          <p:spPr bwMode="ltGray">
            <a:xfrm>
              <a:off x="457996" y="1454144"/>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b</a:t>
              </a:r>
            </a:p>
          </p:txBody>
        </p:sp>
      </p:grpSp>
      <p:grpSp>
        <p:nvGrpSpPr>
          <p:cNvPr id="16" name="Group 15">
            <a:extLst>
              <a:ext uri="{FF2B5EF4-FFF2-40B4-BE49-F238E27FC236}">
                <a16:creationId xmlns:a16="http://schemas.microsoft.com/office/drawing/2014/main" id="{A5ECB288-E7CB-306A-E143-50C590D3F984}"/>
              </a:ext>
            </a:extLst>
          </p:cNvPr>
          <p:cNvGrpSpPr/>
          <p:nvPr/>
        </p:nvGrpSpPr>
        <p:grpSpPr>
          <a:xfrm>
            <a:off x="666787" y="3296993"/>
            <a:ext cx="11316654" cy="646331"/>
            <a:chOff x="694495" y="1504545"/>
            <a:chExt cx="11316654" cy="646331"/>
          </a:xfrm>
        </p:grpSpPr>
        <p:sp>
          <p:nvSpPr>
            <p:cNvPr id="5" name="TextBox 4">
              <a:extLst>
                <a:ext uri="{FF2B5EF4-FFF2-40B4-BE49-F238E27FC236}">
                  <a16:creationId xmlns:a16="http://schemas.microsoft.com/office/drawing/2014/main" id="{064B5CF3-F3ED-0816-EFF8-A008CAE0A0AB}"/>
                </a:ext>
              </a:extLst>
            </p:cNvPr>
            <p:cNvSpPr txBox="1"/>
            <p:nvPr/>
          </p:nvSpPr>
          <p:spPr>
            <a:xfrm>
              <a:off x="952722" y="1504545"/>
              <a:ext cx="11058427" cy="646331"/>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collaborano alla realizzazione di progetti e forme di sperimentazione definiti mediante accordi con le università, gli istituti di istruzione superiore di cultura nonché con gli istituti regionali di ricerca educativi (IRRE), con l'Istituto nazionale per la valutazione del sistema dell'istruzione e con l'istituto nazionale di documentazione per l'innovazione e la ricerca educativa</a:t>
              </a:r>
            </a:p>
          </p:txBody>
        </p:sp>
        <p:sp>
          <p:nvSpPr>
            <p:cNvPr id="25" name="Oval 24">
              <a:extLst>
                <a:ext uri="{FF2B5EF4-FFF2-40B4-BE49-F238E27FC236}">
                  <a16:creationId xmlns:a16="http://schemas.microsoft.com/office/drawing/2014/main" id="{82850D41-89B0-AFD2-0E24-52980E803633}"/>
                </a:ext>
              </a:extLst>
            </p:cNvPr>
            <p:cNvSpPr/>
            <p:nvPr/>
          </p:nvSpPr>
          <p:spPr bwMode="ltGray">
            <a:xfrm>
              <a:off x="694495" y="1711003"/>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c</a:t>
              </a:r>
            </a:p>
          </p:txBody>
        </p:sp>
      </p:grpSp>
      <p:grpSp>
        <p:nvGrpSpPr>
          <p:cNvPr id="17" name="Group 16">
            <a:extLst>
              <a:ext uri="{FF2B5EF4-FFF2-40B4-BE49-F238E27FC236}">
                <a16:creationId xmlns:a16="http://schemas.microsoft.com/office/drawing/2014/main" id="{C1DCF82C-E886-FA64-FE75-77A88BD3C519}"/>
              </a:ext>
            </a:extLst>
          </p:cNvPr>
          <p:cNvGrpSpPr/>
          <p:nvPr/>
        </p:nvGrpSpPr>
        <p:grpSpPr>
          <a:xfrm>
            <a:off x="783870" y="3948206"/>
            <a:ext cx="11226831" cy="461665"/>
            <a:chOff x="682268" y="2140095"/>
            <a:chExt cx="11226831" cy="461665"/>
          </a:xfrm>
        </p:grpSpPr>
        <p:sp>
          <p:nvSpPr>
            <p:cNvPr id="6" name="TextBox 5">
              <a:extLst>
                <a:ext uri="{FF2B5EF4-FFF2-40B4-BE49-F238E27FC236}">
                  <a16:creationId xmlns:a16="http://schemas.microsoft.com/office/drawing/2014/main" id="{95FABCEA-B6F1-A2E9-C328-B6514AF214BB}"/>
                </a:ext>
              </a:extLst>
            </p:cNvPr>
            <p:cNvSpPr txBox="1"/>
            <p:nvPr/>
          </p:nvSpPr>
          <p:spPr>
            <a:xfrm>
              <a:off x="965609" y="2140095"/>
              <a:ext cx="10943490" cy="461665"/>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adottano ogni modalità organizzativa che riguarda l'impiego dei docenti e del personale educativo, secondo quanto previsto dall'art. 5 del D.P.R. n. 275 del 1999;</a:t>
              </a:r>
            </a:p>
          </p:txBody>
        </p:sp>
        <p:sp>
          <p:nvSpPr>
            <p:cNvPr id="26" name="Oval 25">
              <a:extLst>
                <a:ext uri="{FF2B5EF4-FFF2-40B4-BE49-F238E27FC236}">
                  <a16:creationId xmlns:a16="http://schemas.microsoft.com/office/drawing/2014/main" id="{268DC3EA-48C9-8200-1A93-A610633C6B45}"/>
                </a:ext>
              </a:extLst>
            </p:cNvPr>
            <p:cNvSpPr/>
            <p:nvPr/>
          </p:nvSpPr>
          <p:spPr bwMode="ltGray">
            <a:xfrm>
              <a:off x="682268" y="2152594"/>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d</a:t>
              </a:r>
            </a:p>
          </p:txBody>
        </p:sp>
      </p:grpSp>
      <p:grpSp>
        <p:nvGrpSpPr>
          <p:cNvPr id="18" name="Group 17">
            <a:extLst>
              <a:ext uri="{FF2B5EF4-FFF2-40B4-BE49-F238E27FC236}">
                <a16:creationId xmlns:a16="http://schemas.microsoft.com/office/drawing/2014/main" id="{D4A85A36-EC73-3BC7-5EE4-9CA64FF47AB4}"/>
              </a:ext>
            </a:extLst>
          </p:cNvPr>
          <p:cNvGrpSpPr/>
          <p:nvPr/>
        </p:nvGrpSpPr>
        <p:grpSpPr>
          <a:xfrm>
            <a:off x="875591" y="4285504"/>
            <a:ext cx="11178655" cy="461665"/>
            <a:chOff x="773989" y="2544737"/>
            <a:chExt cx="11178655" cy="461665"/>
          </a:xfrm>
        </p:grpSpPr>
        <p:sp>
          <p:nvSpPr>
            <p:cNvPr id="10" name="TextBox 9">
              <a:extLst>
                <a:ext uri="{FF2B5EF4-FFF2-40B4-BE49-F238E27FC236}">
                  <a16:creationId xmlns:a16="http://schemas.microsoft.com/office/drawing/2014/main" id="{31BD5F33-9C65-7ECC-C3EE-1893D277B41C}"/>
                </a:ext>
              </a:extLst>
            </p:cNvPr>
            <p:cNvSpPr txBox="1"/>
            <p:nvPr/>
          </p:nvSpPr>
          <p:spPr>
            <a:xfrm>
              <a:off x="1070114" y="2544737"/>
              <a:ext cx="10882530" cy="461665"/>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concorrono, con le proprie strutture residenziali, all'attuazione del diritto allo studio degli studenti privi di </a:t>
              </a:r>
              <a:r>
                <a:rPr lang="it-IT" sz="1200" dirty="0" err="1">
                  <a:latin typeface="Arial" panose="020B0604020202020204" pitchFamily="34" charset="0"/>
                  <a:cs typeface="Arial" panose="020B0604020202020204" pitchFamily="34" charset="0"/>
                </a:rPr>
                <a:t>mezzi,capaci</a:t>
              </a:r>
              <a:r>
                <a:rPr lang="it-IT" sz="1200" dirty="0">
                  <a:latin typeface="Arial" panose="020B0604020202020204" pitchFamily="34" charset="0"/>
                  <a:cs typeface="Arial" panose="020B0604020202020204" pitchFamily="34" charset="0"/>
                </a:rPr>
                <a:t> e meritevoli, in collaborazione con le regioni e gli altri enti locali territoriali, mediante l'espletamento diretto di concorsi a posti gratuiti;</a:t>
              </a:r>
            </a:p>
          </p:txBody>
        </p:sp>
        <p:sp>
          <p:nvSpPr>
            <p:cNvPr id="28" name="Oval 27">
              <a:extLst>
                <a:ext uri="{FF2B5EF4-FFF2-40B4-BE49-F238E27FC236}">
                  <a16:creationId xmlns:a16="http://schemas.microsoft.com/office/drawing/2014/main" id="{EC3495DC-F5D4-AE53-2C72-0B1D3D7138CF}"/>
                </a:ext>
              </a:extLst>
            </p:cNvPr>
            <p:cNvSpPr/>
            <p:nvPr/>
          </p:nvSpPr>
          <p:spPr bwMode="ltGray">
            <a:xfrm>
              <a:off x="773989" y="2658831"/>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e</a:t>
              </a:r>
            </a:p>
          </p:txBody>
        </p:sp>
      </p:grpSp>
      <p:grpSp>
        <p:nvGrpSpPr>
          <p:cNvPr id="21" name="Group 20">
            <a:extLst>
              <a:ext uri="{FF2B5EF4-FFF2-40B4-BE49-F238E27FC236}">
                <a16:creationId xmlns:a16="http://schemas.microsoft.com/office/drawing/2014/main" id="{4DAC0123-10E5-B78A-D6A9-FCE9BFF39966}"/>
              </a:ext>
            </a:extLst>
          </p:cNvPr>
          <p:cNvGrpSpPr/>
          <p:nvPr/>
        </p:nvGrpSpPr>
        <p:grpSpPr>
          <a:xfrm>
            <a:off x="891478" y="4696634"/>
            <a:ext cx="11134173" cy="461665"/>
            <a:chOff x="836062" y="2838545"/>
            <a:chExt cx="11134173" cy="461665"/>
          </a:xfrm>
        </p:grpSpPr>
        <p:sp>
          <p:nvSpPr>
            <p:cNvPr id="11" name="TextBox 10">
              <a:extLst>
                <a:ext uri="{FF2B5EF4-FFF2-40B4-BE49-F238E27FC236}">
                  <a16:creationId xmlns:a16="http://schemas.microsoft.com/office/drawing/2014/main" id="{03DCE21E-19A2-5B60-8F7A-8753FFE5E028}"/>
                </a:ext>
              </a:extLst>
            </p:cNvPr>
            <p:cNvSpPr txBox="1"/>
            <p:nvPr/>
          </p:nvSpPr>
          <p:spPr>
            <a:xfrm>
              <a:off x="1113488" y="2838545"/>
              <a:ext cx="10856747" cy="461665"/>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concorrono, con le proprie strutture residenziali, fatte salve le esigenze degli alunni convittori e semiconvittori, agli scambi culturali di studenti e di docenti nell'ambito dell'Unione Europea e, quando ciò sia consentito dall'ordinamento, anche in ambito extraeuropeo;</a:t>
              </a:r>
            </a:p>
          </p:txBody>
        </p:sp>
        <p:sp>
          <p:nvSpPr>
            <p:cNvPr id="29" name="Oval 28">
              <a:extLst>
                <a:ext uri="{FF2B5EF4-FFF2-40B4-BE49-F238E27FC236}">
                  <a16:creationId xmlns:a16="http://schemas.microsoft.com/office/drawing/2014/main" id="{B138F85C-431D-826C-4EB9-64B2A71F88AF}"/>
                </a:ext>
              </a:extLst>
            </p:cNvPr>
            <p:cNvSpPr/>
            <p:nvPr/>
          </p:nvSpPr>
          <p:spPr bwMode="ltGray">
            <a:xfrm>
              <a:off x="836062" y="2961877"/>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f</a:t>
              </a:r>
            </a:p>
          </p:txBody>
        </p:sp>
      </p:grpSp>
      <p:grpSp>
        <p:nvGrpSpPr>
          <p:cNvPr id="24" name="Group 23">
            <a:extLst>
              <a:ext uri="{FF2B5EF4-FFF2-40B4-BE49-F238E27FC236}">
                <a16:creationId xmlns:a16="http://schemas.microsoft.com/office/drawing/2014/main" id="{55FE964E-B73A-5BD4-AD0C-8B0B57886C61}"/>
              </a:ext>
            </a:extLst>
          </p:cNvPr>
          <p:cNvGrpSpPr/>
          <p:nvPr/>
        </p:nvGrpSpPr>
        <p:grpSpPr>
          <a:xfrm>
            <a:off x="835025" y="5163181"/>
            <a:ext cx="11194946" cy="461665"/>
            <a:chOff x="853497" y="3187770"/>
            <a:chExt cx="11194946" cy="461665"/>
          </a:xfrm>
        </p:grpSpPr>
        <p:sp>
          <p:nvSpPr>
            <p:cNvPr id="7" name="TextBox 6">
              <a:extLst>
                <a:ext uri="{FF2B5EF4-FFF2-40B4-BE49-F238E27FC236}">
                  <a16:creationId xmlns:a16="http://schemas.microsoft.com/office/drawing/2014/main" id="{2708A16B-7F50-AC45-3045-A9C6FFCB8DB6}"/>
                </a:ext>
              </a:extLst>
            </p:cNvPr>
            <p:cNvSpPr txBox="1"/>
            <p:nvPr/>
          </p:nvSpPr>
          <p:spPr>
            <a:xfrm>
              <a:off x="1165913" y="3187770"/>
              <a:ext cx="10882530" cy="461665"/>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consentono, ove ciò sia compatibile anche con le proprie . esigenze educative, l'utilizzazione dei locali scolastici e delle attrezzature didattiche da parte di altre scuole, delle Regioni e degli altri enti lo cali territoriali, a norma dell'art. 94, comma 5, e degli articoli 65 e 96 del decreto legislativo 16 aprile 1994, n. 297;</a:t>
              </a:r>
            </a:p>
          </p:txBody>
        </p:sp>
        <p:sp>
          <p:nvSpPr>
            <p:cNvPr id="30" name="Oval 29">
              <a:extLst>
                <a:ext uri="{FF2B5EF4-FFF2-40B4-BE49-F238E27FC236}">
                  <a16:creationId xmlns:a16="http://schemas.microsoft.com/office/drawing/2014/main" id="{6A522ADC-8759-87FD-FE39-DBA1F9740123}"/>
                </a:ext>
              </a:extLst>
            </p:cNvPr>
            <p:cNvSpPr/>
            <p:nvPr/>
          </p:nvSpPr>
          <p:spPr bwMode="ltGray">
            <a:xfrm>
              <a:off x="853497" y="3301837"/>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g</a:t>
              </a:r>
            </a:p>
          </p:txBody>
        </p:sp>
      </p:grpSp>
      <p:grpSp>
        <p:nvGrpSpPr>
          <p:cNvPr id="27" name="Group 26">
            <a:extLst>
              <a:ext uri="{FF2B5EF4-FFF2-40B4-BE49-F238E27FC236}">
                <a16:creationId xmlns:a16="http://schemas.microsoft.com/office/drawing/2014/main" id="{2D8FCAB8-246A-B58D-DAC7-BE3DB5A495ED}"/>
              </a:ext>
            </a:extLst>
          </p:cNvPr>
          <p:cNvGrpSpPr/>
          <p:nvPr/>
        </p:nvGrpSpPr>
        <p:grpSpPr>
          <a:xfrm>
            <a:off x="771365" y="5629728"/>
            <a:ext cx="11201535" cy="276999"/>
            <a:chOff x="882197" y="3721661"/>
            <a:chExt cx="11201535" cy="276999"/>
          </a:xfrm>
        </p:grpSpPr>
        <p:sp>
          <p:nvSpPr>
            <p:cNvPr id="14" name="TextBox 13">
              <a:extLst>
                <a:ext uri="{FF2B5EF4-FFF2-40B4-BE49-F238E27FC236}">
                  <a16:creationId xmlns:a16="http://schemas.microsoft.com/office/drawing/2014/main" id="{366F8E3C-AF54-B9F8-64E0-7E89EFB33D39}"/>
                </a:ext>
              </a:extLst>
            </p:cNvPr>
            <p:cNvSpPr txBox="1"/>
            <p:nvPr/>
          </p:nvSpPr>
          <p:spPr>
            <a:xfrm>
              <a:off x="1157208" y="3721661"/>
              <a:ext cx="10926524" cy="276999"/>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possono organizzare, durante i periodi di interruzione dell'attività didattica, campi scuola ed altre iniziative per studenti italiani e stranieri;</a:t>
              </a:r>
            </a:p>
          </p:txBody>
        </p:sp>
        <p:sp>
          <p:nvSpPr>
            <p:cNvPr id="31" name="Oval 30">
              <a:extLst>
                <a:ext uri="{FF2B5EF4-FFF2-40B4-BE49-F238E27FC236}">
                  <a16:creationId xmlns:a16="http://schemas.microsoft.com/office/drawing/2014/main" id="{A9267161-8372-2F2F-6F0A-521B53A9C8A4}"/>
                </a:ext>
              </a:extLst>
            </p:cNvPr>
            <p:cNvSpPr/>
            <p:nvPr/>
          </p:nvSpPr>
          <p:spPr bwMode="ltGray">
            <a:xfrm>
              <a:off x="882197" y="3734160"/>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h</a:t>
              </a:r>
            </a:p>
          </p:txBody>
        </p:sp>
      </p:grpSp>
      <p:grpSp>
        <p:nvGrpSpPr>
          <p:cNvPr id="35" name="Group 34">
            <a:extLst>
              <a:ext uri="{FF2B5EF4-FFF2-40B4-BE49-F238E27FC236}">
                <a16:creationId xmlns:a16="http://schemas.microsoft.com/office/drawing/2014/main" id="{A769087B-7A32-0D82-1967-C04BFB6CC559}"/>
              </a:ext>
            </a:extLst>
          </p:cNvPr>
          <p:cNvGrpSpPr/>
          <p:nvPr/>
        </p:nvGrpSpPr>
        <p:grpSpPr>
          <a:xfrm>
            <a:off x="648696" y="5911609"/>
            <a:ext cx="11355342" cy="461665"/>
            <a:chOff x="824185" y="4070886"/>
            <a:chExt cx="11355342" cy="461665"/>
          </a:xfrm>
        </p:grpSpPr>
        <p:sp>
          <p:nvSpPr>
            <p:cNvPr id="15" name="TextBox 14">
              <a:extLst>
                <a:ext uri="{FF2B5EF4-FFF2-40B4-BE49-F238E27FC236}">
                  <a16:creationId xmlns:a16="http://schemas.microsoft.com/office/drawing/2014/main" id="{B460475E-8F96-D01A-F839-7623494C7606}"/>
                </a:ext>
              </a:extLst>
            </p:cNvPr>
            <p:cNvSpPr txBox="1"/>
            <p:nvPr/>
          </p:nvSpPr>
          <p:spPr>
            <a:xfrm>
              <a:off x="1137310" y="4070886"/>
              <a:ext cx="11042217" cy="461665"/>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stipulano convenzioni con le ASL competenti per territorio e con esperti psico-socio-sanitari al fine di assicurare la necessaria assistenza medica agli alunni convittori e semiconvittori, anche portatori di handicap;</a:t>
              </a:r>
            </a:p>
          </p:txBody>
        </p:sp>
        <p:sp>
          <p:nvSpPr>
            <p:cNvPr id="32" name="Oval 31">
              <a:extLst>
                <a:ext uri="{FF2B5EF4-FFF2-40B4-BE49-F238E27FC236}">
                  <a16:creationId xmlns:a16="http://schemas.microsoft.com/office/drawing/2014/main" id="{33861DFF-68C8-E7DE-309E-D4E8DBFD8E8C}"/>
                </a:ext>
              </a:extLst>
            </p:cNvPr>
            <p:cNvSpPr/>
            <p:nvPr/>
          </p:nvSpPr>
          <p:spPr bwMode="ltGray">
            <a:xfrm>
              <a:off x="824185" y="4157243"/>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bg1"/>
                  </a:solidFill>
                  <a:latin typeface="Arial" panose="020B0604020202020204" pitchFamily="34" charset="0"/>
                  <a:cs typeface="Arial" panose="020B0604020202020204" pitchFamily="34" charset="0"/>
                </a:rPr>
                <a:t>i</a:t>
              </a:r>
            </a:p>
          </p:txBody>
        </p:sp>
      </p:grpSp>
      <p:grpSp>
        <p:nvGrpSpPr>
          <p:cNvPr id="36" name="Group 35">
            <a:extLst>
              <a:ext uri="{FF2B5EF4-FFF2-40B4-BE49-F238E27FC236}">
                <a16:creationId xmlns:a16="http://schemas.microsoft.com/office/drawing/2014/main" id="{BB25CDBE-A7EB-B8D4-3392-6AD46B3026DA}"/>
              </a:ext>
            </a:extLst>
          </p:cNvPr>
          <p:cNvGrpSpPr/>
          <p:nvPr/>
        </p:nvGrpSpPr>
        <p:grpSpPr>
          <a:xfrm>
            <a:off x="362653" y="6378153"/>
            <a:ext cx="11531447" cy="461665"/>
            <a:chOff x="750576" y="4604777"/>
            <a:chExt cx="11531447" cy="461665"/>
          </a:xfrm>
        </p:grpSpPr>
        <p:sp>
          <p:nvSpPr>
            <p:cNvPr id="19" name="TextBox 18">
              <a:extLst>
                <a:ext uri="{FF2B5EF4-FFF2-40B4-BE49-F238E27FC236}">
                  <a16:creationId xmlns:a16="http://schemas.microsoft.com/office/drawing/2014/main" id="{F2A1A925-14FE-38AC-664A-FE3A2C8C6ABF}"/>
                </a:ext>
              </a:extLst>
            </p:cNvPr>
            <p:cNvSpPr txBox="1"/>
            <p:nvPr/>
          </p:nvSpPr>
          <p:spPr>
            <a:xfrm>
              <a:off x="1028613" y="4604777"/>
              <a:ext cx="11253410" cy="461665"/>
            </a:xfrm>
            <a:prstGeom prst="rect">
              <a:avLst/>
            </a:prstGeom>
            <a:noFill/>
          </p:spPr>
          <p:txBody>
            <a:bodyPr wrap="square">
              <a:spAutoFit/>
            </a:bodyPr>
            <a:lstStyle/>
            <a:p>
              <a:pPr algn="just"/>
              <a:r>
                <a:rPr lang="it-IT" sz="1200" dirty="0">
                  <a:latin typeface="Arial" panose="020B0604020202020204" pitchFamily="34" charset="0"/>
                  <a:cs typeface="Arial" panose="020B0604020202020204" pitchFamily="34" charset="0"/>
                </a:rPr>
                <a:t>elaborano, anche mediante convenzioni con gli enti di supporto per l'integrazione dei minorati della vista e dell'udito, e con ogni altro istituto pubblico o privato avente analoghe finalità, progetti educativi di formazione e di istruzione per i soggetti in situazione di handicap.</a:t>
              </a:r>
            </a:p>
          </p:txBody>
        </p:sp>
        <p:sp>
          <p:nvSpPr>
            <p:cNvPr id="33" name="Oval 32">
              <a:extLst>
                <a:ext uri="{FF2B5EF4-FFF2-40B4-BE49-F238E27FC236}">
                  <a16:creationId xmlns:a16="http://schemas.microsoft.com/office/drawing/2014/main" id="{BB61D5E7-6C3B-CFB4-8985-4DA1035C0112}"/>
                </a:ext>
              </a:extLst>
            </p:cNvPr>
            <p:cNvSpPr/>
            <p:nvPr/>
          </p:nvSpPr>
          <p:spPr bwMode="ltGray">
            <a:xfrm>
              <a:off x="750576" y="4691165"/>
              <a:ext cx="252000" cy="252000"/>
            </a:xfrm>
            <a:prstGeom prst="ellipse">
              <a:avLst/>
            </a:prstGeom>
            <a:solidFill>
              <a:schemeClr val="bg2">
                <a:lumMod val="5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it-IT" sz="900" b="1" dirty="0">
                  <a:solidFill>
                    <a:schemeClr val="bg1"/>
                  </a:solidFill>
                  <a:latin typeface="Arial" panose="020B0604020202020204" pitchFamily="34" charset="0"/>
                  <a:cs typeface="Arial" panose="020B0604020202020204" pitchFamily="34" charset="0"/>
                </a:rPr>
                <a:t>l</a:t>
              </a:r>
            </a:p>
          </p:txBody>
        </p:sp>
      </p:grpSp>
      <p:sp>
        <p:nvSpPr>
          <p:cNvPr id="37" name="TextBox 36">
            <a:extLst>
              <a:ext uri="{FF2B5EF4-FFF2-40B4-BE49-F238E27FC236}">
                <a16:creationId xmlns:a16="http://schemas.microsoft.com/office/drawing/2014/main" id="{8BAD4339-5EAF-0BBA-8F0A-372BCFA5FE6F}"/>
              </a:ext>
            </a:extLst>
          </p:cNvPr>
          <p:cNvSpPr txBox="1"/>
          <p:nvPr/>
        </p:nvSpPr>
        <p:spPr>
          <a:xfrm>
            <a:off x="512619" y="1303102"/>
            <a:ext cx="11166763" cy="584775"/>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Gli istituti educativi </a:t>
            </a:r>
            <a:r>
              <a:rPr lang="it-IT" sz="1600" b="1" dirty="0">
                <a:latin typeface="Arial" panose="020B0604020202020204" pitchFamily="34" charset="0"/>
                <a:cs typeface="Arial" panose="020B0604020202020204" pitchFamily="34" charset="0"/>
              </a:rPr>
              <a:t>concorrono al perseguimento degli obiettivi del sistema di istruzione e formazione, mediante l'organizzazione flessibile delle attività educative e la gestione unitaria delle eventuali scuole annesse.</a:t>
            </a:r>
          </a:p>
        </p:txBody>
      </p:sp>
      <p:sp>
        <p:nvSpPr>
          <p:cNvPr id="39" name="Rectangle 38">
            <a:extLst>
              <a:ext uri="{FF2B5EF4-FFF2-40B4-BE49-F238E27FC236}">
                <a16:creationId xmlns:a16="http://schemas.microsoft.com/office/drawing/2014/main" id="{843E35C7-F5F8-EFAE-B13C-53DD9708FB00}"/>
              </a:ext>
            </a:extLst>
          </p:cNvPr>
          <p:cNvSpPr/>
          <p:nvPr/>
        </p:nvSpPr>
        <p:spPr>
          <a:xfrm>
            <a:off x="-64652" y="2161309"/>
            <a:ext cx="3556000" cy="227977"/>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it-IT" sz="1600" dirty="0">
                <a:solidFill>
                  <a:schemeClr val="tx1"/>
                </a:solidFill>
                <a:latin typeface="Arial" panose="020B0604020202020204" pitchFamily="34" charset="0"/>
                <a:cs typeface="Arial" panose="020B0604020202020204" pitchFamily="34" charset="0"/>
              </a:rPr>
              <a:t> Gli istituti educativi, in particolare: </a:t>
            </a:r>
          </a:p>
        </p:txBody>
      </p:sp>
    </p:spTree>
    <p:extLst>
      <p:ext uri="{BB962C8B-B14F-4D97-AF65-F5344CB8AC3E}">
        <p14:creationId xmlns:p14="http://schemas.microsoft.com/office/powerpoint/2010/main" val="19157599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9F69AF1-9DC5-F400-DB37-B72475F4E93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4" name="think-cell data - do not delete" hidden="1">
                        <a:extLst>
                          <a:ext uri="{FF2B5EF4-FFF2-40B4-BE49-F238E27FC236}">
                            <a16:creationId xmlns:a16="http://schemas.microsoft.com/office/drawing/2014/main" id="{29F69AF1-9DC5-F400-DB37-B72475F4E93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096536" y="-1807"/>
            <a:ext cx="8095464" cy="6858000"/>
          </a:xfrm>
          <a:prstGeom prst="rect">
            <a:avLst/>
          </a:prstGeom>
        </p:spPr>
      </p:pic>
      <p:sp>
        <p:nvSpPr>
          <p:cNvPr id="27" name="Rectangle 26" descr="Black 3D cube pattern"/>
          <p:cNvSpPr/>
          <p:nvPr/>
        </p:nvSpPr>
        <p:spPr>
          <a:xfrm>
            <a:off x="4096536" y="-1807"/>
            <a:ext cx="8095464" cy="685818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solidFill>
                <a:schemeClr val="tx1"/>
              </a:solidFill>
            </a:endParaRPr>
          </a:p>
        </p:txBody>
      </p:sp>
      <p:sp>
        <p:nvSpPr>
          <p:cNvPr id="28" name="Freeform 5"/>
          <p:cNvSpPr>
            <a:spLocks/>
          </p:cNvSpPr>
          <p:nvPr/>
        </p:nvSpPr>
        <p:spPr bwMode="auto">
          <a:xfrm rot="16200000">
            <a:off x="737556" y="3362805"/>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E1301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US" sz="2489"/>
          </a:p>
        </p:txBody>
      </p:sp>
      <p:sp>
        <p:nvSpPr>
          <p:cNvPr id="24" name="Title 5"/>
          <p:cNvSpPr>
            <a:spLocks noGrp="1"/>
          </p:cNvSpPr>
          <p:nvPr>
            <p:ph type="title"/>
          </p:nvPr>
        </p:nvSpPr>
        <p:spPr>
          <a:xfrm>
            <a:off x="357675" y="2770005"/>
            <a:ext cx="3377085" cy="2448876"/>
          </a:xfrm>
        </p:spPr>
        <p:txBody>
          <a:bodyPr vert="horz">
            <a:normAutofit fontScale="9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spcBef>
                <a:spcPts val="2400"/>
              </a:spcBef>
            </a:pPr>
            <a:br>
              <a:rPr lang="it-IT" sz="1850" b="1" kern="0" dirty="0">
                <a:latin typeface="Georgia"/>
                <a:ea typeface="+mn-ea"/>
                <a:cs typeface="Arial" charset="0"/>
              </a:rPr>
            </a:br>
            <a:r>
              <a:rPr lang="it-IT" sz="2000" b="1" kern="0" dirty="0">
                <a:solidFill>
                  <a:srgbClr val="E0301E"/>
                </a:solidFill>
                <a:ea typeface="+mn-ea"/>
              </a:rPr>
              <a:t>Articolo 4</a:t>
            </a:r>
            <a:br>
              <a:rPr lang="it-IT" sz="2000" b="1" kern="0" dirty="0">
                <a:solidFill>
                  <a:srgbClr val="E0301E"/>
                </a:solidFill>
                <a:ea typeface="+mn-ea"/>
              </a:rPr>
            </a:br>
            <a:br>
              <a:rPr lang="it-IT" sz="2000" b="1" kern="0" dirty="0">
                <a:solidFill>
                  <a:srgbClr val="E0301E"/>
                </a:solidFill>
                <a:ea typeface="+mn-ea"/>
              </a:rPr>
            </a:br>
            <a:br>
              <a:rPr lang="it-IT" sz="2000" dirty="0"/>
            </a:br>
            <a:br>
              <a:rPr lang="it-IT" sz="1850" dirty="0"/>
            </a:br>
            <a:br>
              <a:rPr lang="it-IT" sz="1850" dirty="0">
                <a:ea typeface="+mn-ea"/>
              </a:rPr>
            </a:br>
            <a:r>
              <a:rPr lang="it-IT" sz="2200" i="1" dirty="0">
                <a:latin typeface="+mn-lt"/>
                <a:ea typeface="+mn-ea"/>
                <a:cs typeface="+mn-cs"/>
              </a:rPr>
              <a:t>Organi di direzione e di amministrazione</a:t>
            </a:r>
            <a:endParaRPr lang="it-IT" sz="1400" b="1" dirty="0">
              <a:solidFill>
                <a:srgbClr val="E0301E"/>
              </a:solidFill>
            </a:endParaRPr>
          </a:p>
        </p:txBody>
      </p:sp>
      <p:sp>
        <p:nvSpPr>
          <p:cNvPr id="38" name="Isosceles Triangle 37"/>
          <p:cNvSpPr/>
          <p:nvPr/>
        </p:nvSpPr>
        <p:spPr>
          <a:xfrm rot="5400000">
            <a:off x="4041227" y="3389462"/>
            <a:ext cx="231775" cy="133759"/>
          </a:xfrm>
          <a:prstGeom prst="triangle">
            <a:avLst>
              <a:gd name="adj" fmla="val 4726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p>
        </p:txBody>
      </p:sp>
      <p:cxnSp>
        <p:nvCxnSpPr>
          <p:cNvPr id="12" name="Straight Connector 11"/>
          <p:cNvCxnSpPr/>
          <p:nvPr/>
        </p:nvCxnSpPr>
        <p:spPr>
          <a:xfrm flipV="1">
            <a:off x="1154138" y="4043354"/>
            <a:ext cx="1776000"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19205" y="294571"/>
            <a:ext cx="3540519" cy="1769533"/>
            <a:chOff x="14403" y="220928"/>
            <a:chExt cx="2655389" cy="1327150"/>
          </a:xfrm>
        </p:grpSpPr>
        <p:pic>
          <p:nvPicPr>
            <p:cNvPr id="14" name="Picture 13"/>
            <p:cNvPicPr>
              <a:picLocks noChangeAspect="1"/>
            </p:cNvPicPr>
            <p:nvPr/>
          </p:nvPicPr>
          <p:blipFill rotWithShape="1">
            <a:blip r:embed="rId8"/>
            <a:srcRect l="2864" t="12590" b="11685"/>
            <a:stretch/>
          </p:blipFill>
          <p:spPr>
            <a:xfrm>
              <a:off x="14403" y="220928"/>
              <a:ext cx="2655389" cy="1327150"/>
            </a:xfrm>
            <a:prstGeom prst="rect">
              <a:avLst/>
            </a:prstGeom>
          </p:spPr>
        </p:pic>
        <p:sp>
          <p:nvSpPr>
            <p:cNvPr id="15" name="TextBox 14"/>
            <p:cNvSpPr txBox="1"/>
            <p:nvPr/>
          </p:nvSpPr>
          <p:spPr>
            <a:xfrm rot="450365">
              <a:off x="1023869" y="827451"/>
              <a:ext cx="1234399" cy="252701"/>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it-IT" sz="2133" b="1" i="1" dirty="0">
                  <a:latin typeface="+mj-lt"/>
                </a:rPr>
                <a:t>Normativa</a:t>
              </a:r>
            </a:p>
          </p:txBody>
        </p:sp>
      </p:grpSp>
      <p:sp>
        <p:nvSpPr>
          <p:cNvPr id="6" name="Right Answer">
            <a:extLst>
              <a:ext uri="{FF2B5EF4-FFF2-40B4-BE49-F238E27FC236}">
                <a16:creationId xmlns:a16="http://schemas.microsoft.com/office/drawing/2014/main" id="{23B40A7F-C9F1-FC55-8FFF-CD9154CD7B8E}"/>
              </a:ext>
            </a:extLst>
          </p:cNvPr>
          <p:cNvSpPr txBox="1">
            <a:spLocks noChangeAspect="1"/>
          </p:cNvSpPr>
          <p:nvPr/>
        </p:nvSpPr>
        <p:spPr>
          <a:xfrm>
            <a:off x="4890723" y="619193"/>
            <a:ext cx="6452461" cy="5616000"/>
          </a:xfrm>
          <a:custGeom>
            <a:avLst/>
            <a:gdLst>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5556 h 2331244"/>
              <a:gd name="connsiteX1" fmla="*/ 1089025 w 2357437"/>
              <a:gd name="connsiteY1" fmla="*/ 2382 h 2331244"/>
              <a:gd name="connsiteX2" fmla="*/ 1265237 w 2357437"/>
              <a:gd name="connsiteY2" fmla="*/ 0 h 2331244"/>
              <a:gd name="connsiteX3" fmla="*/ 2357437 w 2357437"/>
              <a:gd name="connsiteY3" fmla="*/ 5556 h 2331244"/>
              <a:gd name="connsiteX4" fmla="*/ 2357437 w 2357437"/>
              <a:gd name="connsiteY4" fmla="*/ 2331244 h 2331244"/>
              <a:gd name="connsiteX5" fmla="*/ 0 w 2357437"/>
              <a:gd name="connsiteY5" fmla="*/ 2331244 h 2331244"/>
              <a:gd name="connsiteX6" fmla="*/ 0 w 2357437"/>
              <a:gd name="connsiteY6" fmla="*/ 5556 h 2331244"/>
              <a:gd name="connsiteX0" fmla="*/ 0 w 2357437"/>
              <a:gd name="connsiteY0" fmla="*/ 5556 h 2331244"/>
              <a:gd name="connsiteX1" fmla="*/ 1089025 w 2357437"/>
              <a:gd name="connsiteY1" fmla="*/ 2382 h 2331244"/>
              <a:gd name="connsiteX2" fmla="*/ 1177131 w 2357437"/>
              <a:gd name="connsiteY2" fmla="*/ 0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0953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6668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0001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11919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4286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1893 w 2357437"/>
              <a:gd name="connsiteY2" fmla="*/ 102394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3174 h 2328862"/>
              <a:gd name="connsiteX1" fmla="*/ 1089025 w 2357437"/>
              <a:gd name="connsiteY1" fmla="*/ 0 h 2328862"/>
              <a:gd name="connsiteX2" fmla="*/ 1181893 w 2357437"/>
              <a:gd name="connsiteY2" fmla="*/ 100012 h 2328862"/>
              <a:gd name="connsiteX3" fmla="*/ 2357437 w 2357437"/>
              <a:gd name="connsiteY3" fmla="*/ 3174 h 2328862"/>
              <a:gd name="connsiteX4" fmla="*/ 2357437 w 2357437"/>
              <a:gd name="connsiteY4" fmla="*/ 2328862 h 2328862"/>
              <a:gd name="connsiteX5" fmla="*/ 0 w 2357437"/>
              <a:gd name="connsiteY5" fmla="*/ 2328862 h 2328862"/>
              <a:gd name="connsiteX6" fmla="*/ 0 w 2357437"/>
              <a:gd name="connsiteY6" fmla="*/ 3174 h 2328862"/>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0 w 2357437"/>
              <a:gd name="connsiteY4" fmla="*/ 2325688 h 2325688"/>
              <a:gd name="connsiteX5" fmla="*/ 0 w 2357437"/>
              <a:gd name="connsiteY5"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05232 w 2357437"/>
              <a:gd name="connsiteY4" fmla="*/ 2322675 h 2325688"/>
              <a:gd name="connsiteX5" fmla="*/ 0 w 2357437"/>
              <a:gd name="connsiteY5" fmla="*/ 2325688 h 2325688"/>
              <a:gd name="connsiteX6" fmla="*/ 0 w 2357437"/>
              <a:gd name="connsiteY6"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73850 w 2357437"/>
              <a:gd name="connsiteY4" fmla="*/ 2322675 h 2325688"/>
              <a:gd name="connsiteX5" fmla="*/ 1105232 w 2357437"/>
              <a:gd name="connsiteY5" fmla="*/ 2322675 h 2325688"/>
              <a:gd name="connsiteX6" fmla="*/ 0 w 2357437"/>
              <a:gd name="connsiteY6" fmla="*/ 2325688 h 2325688"/>
              <a:gd name="connsiteX7" fmla="*/ 0 w 2357437"/>
              <a:gd name="connsiteY7" fmla="*/ 0 h 2325688"/>
              <a:gd name="connsiteX0" fmla="*/ 0 w 2357437"/>
              <a:gd name="connsiteY0" fmla="*/ 0 h 2381429"/>
              <a:gd name="connsiteX1" fmla="*/ 2357437 w 2357437"/>
              <a:gd name="connsiteY1" fmla="*/ 0 h 2381429"/>
              <a:gd name="connsiteX2" fmla="*/ 2357437 w 2357437"/>
              <a:gd name="connsiteY2" fmla="*/ 2325688 h 2381429"/>
              <a:gd name="connsiteX3" fmla="*/ 1233891 w 2357437"/>
              <a:gd name="connsiteY3" fmla="*/ 2324182 h 2381429"/>
              <a:gd name="connsiteX4" fmla="*/ 1177281 w 2357437"/>
              <a:gd name="connsiteY4" fmla="*/ 2381429 h 2381429"/>
              <a:gd name="connsiteX5" fmla="*/ 1105232 w 2357437"/>
              <a:gd name="connsiteY5" fmla="*/ 2322675 h 2381429"/>
              <a:gd name="connsiteX6" fmla="*/ 0 w 2357437"/>
              <a:gd name="connsiteY6" fmla="*/ 2325688 h 2381429"/>
              <a:gd name="connsiteX7" fmla="*/ 0 w 2357437"/>
              <a:gd name="connsiteY7" fmla="*/ 0 h 2381429"/>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8997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2135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7437" h="2379923">
                <a:moveTo>
                  <a:pt x="0" y="0"/>
                </a:moveTo>
                <a:lnTo>
                  <a:pt x="2357437" y="0"/>
                </a:lnTo>
                <a:lnTo>
                  <a:pt x="2357437" y="2325688"/>
                </a:lnTo>
                <a:lnTo>
                  <a:pt x="1233891" y="2324182"/>
                </a:lnTo>
                <a:lnTo>
                  <a:pt x="1172135" y="2379923"/>
                </a:lnTo>
                <a:lnTo>
                  <a:pt x="1105232" y="2322675"/>
                </a:lnTo>
                <a:lnTo>
                  <a:pt x="0" y="2325688"/>
                </a:lnTo>
                <a:lnTo>
                  <a:pt x="0" y="0"/>
                </a:lnTo>
                <a:close/>
              </a:path>
            </a:pathLst>
          </a:custGeom>
          <a:noFill/>
          <a:ln w="6350">
            <a:solidFill>
              <a:schemeClr val="bg1"/>
            </a:solidFill>
          </a:ln>
        </p:spPr>
        <p:txBody>
          <a:bodyPr lIns="144000" tIns="479964" rIns="144000" bIns="479964"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228594" lvl="0" indent="-228594">
              <a:spcBef>
                <a:spcPts val="0"/>
              </a:spcBef>
              <a:spcAft>
                <a:spcPts val="800"/>
              </a:spcAft>
              <a:buFont typeface="Arial" panose="020B0604020202020204" pitchFamily="34" charset="0"/>
              <a:buChar char="•"/>
            </a:pPr>
            <a:endParaRPr lang="it-IT" sz="1333">
              <a:solidFill>
                <a:schemeClr val="bg1"/>
              </a:solidFill>
              <a:sym typeface="Wingdings" panose="05000000000000000000" pitchFamily="2" charset="2"/>
            </a:endParaRPr>
          </a:p>
        </p:txBody>
      </p:sp>
      <p:cxnSp>
        <p:nvCxnSpPr>
          <p:cNvPr id="7" name="Straight Connector 6">
            <a:extLst>
              <a:ext uri="{FF2B5EF4-FFF2-40B4-BE49-F238E27FC236}">
                <a16:creationId xmlns:a16="http://schemas.microsoft.com/office/drawing/2014/main" id="{E38CF014-4B6A-11DB-B419-C222C2820013}"/>
              </a:ext>
            </a:extLst>
          </p:cNvPr>
          <p:cNvCxnSpPr>
            <a:cxnSpLocks/>
          </p:cNvCxnSpPr>
          <p:nvPr/>
        </p:nvCxnSpPr>
        <p:spPr>
          <a:xfrm>
            <a:off x="7537180" y="1316765"/>
            <a:ext cx="1159547"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63C2EA5-5F11-0CF1-1555-4962366D93D2}"/>
              </a:ext>
            </a:extLst>
          </p:cNvPr>
          <p:cNvSpPr txBox="1"/>
          <p:nvPr/>
        </p:nvSpPr>
        <p:spPr>
          <a:xfrm>
            <a:off x="6311866" y="836712"/>
            <a:ext cx="3610174" cy="287323"/>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it-IT" sz="1867" b="1" dirty="0">
                <a:solidFill>
                  <a:srgbClr val="FFFFFF"/>
                </a:solidFill>
                <a:latin typeface="+mj-lt"/>
              </a:rPr>
              <a:t>Articolo 4</a:t>
            </a:r>
          </a:p>
        </p:txBody>
      </p:sp>
      <p:sp>
        <p:nvSpPr>
          <p:cNvPr id="16" name="TextBox 15">
            <a:extLst>
              <a:ext uri="{FF2B5EF4-FFF2-40B4-BE49-F238E27FC236}">
                <a16:creationId xmlns:a16="http://schemas.microsoft.com/office/drawing/2014/main" id="{02E16678-2282-7A43-D283-8FC0C2FD881D}"/>
              </a:ext>
            </a:extLst>
          </p:cNvPr>
          <p:cNvSpPr txBox="1"/>
          <p:nvPr/>
        </p:nvSpPr>
        <p:spPr>
          <a:xfrm>
            <a:off x="5188628" y="1503754"/>
            <a:ext cx="5856651" cy="3930371"/>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nSpc>
                <a:spcPct val="150000"/>
              </a:lnSpc>
            </a:pPr>
            <a:r>
              <a:rPr lang="it-IT" sz="1400" b="1" dirty="0">
                <a:solidFill>
                  <a:schemeClr val="bg1"/>
                </a:solidFill>
              </a:rPr>
              <a:t>Il Rettore</a:t>
            </a:r>
            <a:r>
              <a:rPr lang="it-IT" sz="1400" dirty="0">
                <a:solidFill>
                  <a:schemeClr val="bg1"/>
                </a:solidFill>
              </a:rPr>
              <a:t>, ai sensi del decreto legislativo 6 marzo 1998, n. 59, </a:t>
            </a:r>
            <a:r>
              <a:rPr lang="it-IT" sz="1400" b="1" dirty="0">
                <a:solidFill>
                  <a:schemeClr val="bg1"/>
                </a:solidFill>
              </a:rPr>
              <a:t>svolge le attribuzioni proprie del dirigente scolastico,</a:t>
            </a:r>
            <a:r>
              <a:rPr lang="it-IT" sz="1400" dirty="0">
                <a:solidFill>
                  <a:schemeClr val="bg1"/>
                </a:solidFill>
              </a:rPr>
              <a:t> nonché quelle specifiche previste dal presente regolamento.2. Nello svolgimento delle proprie funzioni organizzative e amministrative il rettore può avvalersi di docenti e di educatori, in relazione alle rispettive attività istituzionali, secondo quanto. previsto dall'art. 25-bis, comma 5, del decreto legislativo 3 febbraio 1993, n. 29 e successive modificazioni.3. E' istituito, </a:t>
            </a:r>
            <a:r>
              <a:rPr lang="it-IT" sz="1400" b="1" dirty="0">
                <a:solidFill>
                  <a:schemeClr val="bg1"/>
                </a:solidFill>
              </a:rPr>
              <a:t>in ciascun istituto educativo, un unico servizio di segreteria, affidato al direttore dei servizi generali e amministrativi</a:t>
            </a:r>
            <a:r>
              <a:rPr lang="it-IT" sz="1400" dirty="0">
                <a:solidFill>
                  <a:schemeClr val="bg1"/>
                </a:solidFill>
              </a:rPr>
              <a:t>, coadiuvato da un numero di assistenti rapportato alla dimensione e complessità dell'istituzione, nel quadro dell'unità di conduzione del dirigente scolastico.</a:t>
            </a:r>
          </a:p>
        </p:txBody>
      </p:sp>
    </p:spTree>
    <p:extLst>
      <p:ext uri="{BB962C8B-B14F-4D97-AF65-F5344CB8AC3E}">
        <p14:creationId xmlns:p14="http://schemas.microsoft.com/office/powerpoint/2010/main" val="11058793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9F69AF1-9DC5-F400-DB37-B72475F4E93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4" name="think-cell data - do not delete" hidden="1">
                        <a:extLst>
                          <a:ext uri="{FF2B5EF4-FFF2-40B4-BE49-F238E27FC236}">
                            <a16:creationId xmlns:a16="http://schemas.microsoft.com/office/drawing/2014/main" id="{29F69AF1-9DC5-F400-DB37-B72475F4E93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096536" y="-1807"/>
            <a:ext cx="8095464" cy="6858000"/>
          </a:xfrm>
          <a:prstGeom prst="rect">
            <a:avLst/>
          </a:prstGeom>
        </p:spPr>
      </p:pic>
      <p:sp>
        <p:nvSpPr>
          <p:cNvPr id="27" name="Rectangle 26" descr="Black 3D cube pattern"/>
          <p:cNvSpPr/>
          <p:nvPr/>
        </p:nvSpPr>
        <p:spPr>
          <a:xfrm>
            <a:off x="4096536" y="-1807"/>
            <a:ext cx="8095464" cy="685818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solidFill>
                <a:schemeClr val="tx1"/>
              </a:solidFill>
            </a:endParaRPr>
          </a:p>
        </p:txBody>
      </p:sp>
      <p:sp>
        <p:nvSpPr>
          <p:cNvPr id="28" name="Freeform 5"/>
          <p:cNvSpPr>
            <a:spLocks/>
          </p:cNvSpPr>
          <p:nvPr/>
        </p:nvSpPr>
        <p:spPr bwMode="auto">
          <a:xfrm rot="16200000">
            <a:off x="737556" y="3362805"/>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E1301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US" sz="2489"/>
          </a:p>
        </p:txBody>
      </p:sp>
      <p:sp>
        <p:nvSpPr>
          <p:cNvPr id="24" name="Title 5"/>
          <p:cNvSpPr>
            <a:spLocks noGrp="1"/>
          </p:cNvSpPr>
          <p:nvPr>
            <p:ph type="title"/>
          </p:nvPr>
        </p:nvSpPr>
        <p:spPr>
          <a:xfrm>
            <a:off x="357675" y="2770005"/>
            <a:ext cx="3377085" cy="2448876"/>
          </a:xfrm>
        </p:spPr>
        <p:txBody>
          <a:bodyPr vert="horz">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spcBef>
                <a:spcPts val="2400"/>
              </a:spcBef>
            </a:pPr>
            <a:br>
              <a:rPr lang="it-IT" sz="1850" b="1" kern="0" dirty="0">
                <a:latin typeface="Georgia"/>
                <a:ea typeface="+mn-ea"/>
                <a:cs typeface="Arial" charset="0"/>
              </a:rPr>
            </a:br>
            <a:r>
              <a:rPr lang="it-IT" sz="2000" b="1" kern="0" dirty="0">
                <a:solidFill>
                  <a:srgbClr val="E0301E"/>
                </a:solidFill>
                <a:ea typeface="+mn-ea"/>
              </a:rPr>
              <a:t>Articolo 6</a:t>
            </a:r>
            <a:br>
              <a:rPr lang="it-IT" sz="2000" b="1" kern="0" dirty="0">
                <a:solidFill>
                  <a:srgbClr val="E0301E"/>
                </a:solidFill>
                <a:ea typeface="+mn-ea"/>
              </a:rPr>
            </a:br>
            <a:br>
              <a:rPr lang="it-IT" sz="2000" b="1" kern="0" dirty="0">
                <a:solidFill>
                  <a:srgbClr val="E0301E"/>
                </a:solidFill>
                <a:ea typeface="+mn-ea"/>
              </a:rPr>
            </a:br>
            <a:br>
              <a:rPr lang="it-IT" sz="2000" dirty="0"/>
            </a:br>
            <a:br>
              <a:rPr lang="it-IT" sz="1850" dirty="0"/>
            </a:br>
            <a:br>
              <a:rPr lang="it-IT" sz="1850" dirty="0">
                <a:ea typeface="+mn-ea"/>
              </a:rPr>
            </a:br>
            <a:r>
              <a:rPr lang="it-IT" sz="2200" i="1" dirty="0">
                <a:latin typeface="+mn-lt"/>
                <a:ea typeface="+mn-ea"/>
                <a:cs typeface="+mn-cs"/>
              </a:rPr>
              <a:t>Personale educativo</a:t>
            </a:r>
            <a:endParaRPr lang="it-IT" sz="1400" b="1" dirty="0">
              <a:solidFill>
                <a:srgbClr val="E0301E"/>
              </a:solidFill>
            </a:endParaRPr>
          </a:p>
        </p:txBody>
      </p:sp>
      <p:sp>
        <p:nvSpPr>
          <p:cNvPr id="38" name="Isosceles Triangle 37"/>
          <p:cNvSpPr/>
          <p:nvPr/>
        </p:nvSpPr>
        <p:spPr>
          <a:xfrm rot="5400000">
            <a:off x="4041227" y="3389462"/>
            <a:ext cx="231775" cy="133759"/>
          </a:xfrm>
          <a:prstGeom prst="triangle">
            <a:avLst>
              <a:gd name="adj" fmla="val 4726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p>
        </p:txBody>
      </p:sp>
      <p:cxnSp>
        <p:nvCxnSpPr>
          <p:cNvPr id="12" name="Straight Connector 11"/>
          <p:cNvCxnSpPr/>
          <p:nvPr/>
        </p:nvCxnSpPr>
        <p:spPr>
          <a:xfrm flipV="1">
            <a:off x="1154138" y="4043354"/>
            <a:ext cx="1776000"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19205" y="294571"/>
            <a:ext cx="3540519" cy="1769533"/>
            <a:chOff x="14403" y="220928"/>
            <a:chExt cx="2655389" cy="1327150"/>
          </a:xfrm>
        </p:grpSpPr>
        <p:pic>
          <p:nvPicPr>
            <p:cNvPr id="14" name="Picture 13"/>
            <p:cNvPicPr>
              <a:picLocks noChangeAspect="1"/>
            </p:cNvPicPr>
            <p:nvPr/>
          </p:nvPicPr>
          <p:blipFill rotWithShape="1">
            <a:blip r:embed="rId8"/>
            <a:srcRect l="2864" t="12590" b="11685"/>
            <a:stretch/>
          </p:blipFill>
          <p:spPr>
            <a:xfrm>
              <a:off x="14403" y="220928"/>
              <a:ext cx="2655389" cy="1327150"/>
            </a:xfrm>
            <a:prstGeom prst="rect">
              <a:avLst/>
            </a:prstGeom>
          </p:spPr>
        </p:pic>
        <p:sp>
          <p:nvSpPr>
            <p:cNvPr id="15" name="TextBox 14"/>
            <p:cNvSpPr txBox="1"/>
            <p:nvPr/>
          </p:nvSpPr>
          <p:spPr>
            <a:xfrm rot="450365">
              <a:off x="1023869" y="827451"/>
              <a:ext cx="1234399" cy="252701"/>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it-IT" sz="2133" b="1" i="1" dirty="0">
                  <a:latin typeface="+mj-lt"/>
                </a:rPr>
                <a:t>Normativa</a:t>
              </a:r>
            </a:p>
          </p:txBody>
        </p:sp>
      </p:grpSp>
      <p:sp>
        <p:nvSpPr>
          <p:cNvPr id="6" name="Right Answer">
            <a:extLst>
              <a:ext uri="{FF2B5EF4-FFF2-40B4-BE49-F238E27FC236}">
                <a16:creationId xmlns:a16="http://schemas.microsoft.com/office/drawing/2014/main" id="{23B40A7F-C9F1-FC55-8FFF-CD9154CD7B8E}"/>
              </a:ext>
            </a:extLst>
          </p:cNvPr>
          <p:cNvSpPr txBox="1">
            <a:spLocks noChangeAspect="1"/>
          </p:cNvSpPr>
          <p:nvPr/>
        </p:nvSpPr>
        <p:spPr>
          <a:xfrm>
            <a:off x="4890723" y="619193"/>
            <a:ext cx="6452461" cy="5616000"/>
          </a:xfrm>
          <a:custGeom>
            <a:avLst/>
            <a:gdLst>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5556 h 2331244"/>
              <a:gd name="connsiteX1" fmla="*/ 1089025 w 2357437"/>
              <a:gd name="connsiteY1" fmla="*/ 2382 h 2331244"/>
              <a:gd name="connsiteX2" fmla="*/ 1265237 w 2357437"/>
              <a:gd name="connsiteY2" fmla="*/ 0 h 2331244"/>
              <a:gd name="connsiteX3" fmla="*/ 2357437 w 2357437"/>
              <a:gd name="connsiteY3" fmla="*/ 5556 h 2331244"/>
              <a:gd name="connsiteX4" fmla="*/ 2357437 w 2357437"/>
              <a:gd name="connsiteY4" fmla="*/ 2331244 h 2331244"/>
              <a:gd name="connsiteX5" fmla="*/ 0 w 2357437"/>
              <a:gd name="connsiteY5" fmla="*/ 2331244 h 2331244"/>
              <a:gd name="connsiteX6" fmla="*/ 0 w 2357437"/>
              <a:gd name="connsiteY6" fmla="*/ 5556 h 2331244"/>
              <a:gd name="connsiteX0" fmla="*/ 0 w 2357437"/>
              <a:gd name="connsiteY0" fmla="*/ 5556 h 2331244"/>
              <a:gd name="connsiteX1" fmla="*/ 1089025 w 2357437"/>
              <a:gd name="connsiteY1" fmla="*/ 2382 h 2331244"/>
              <a:gd name="connsiteX2" fmla="*/ 1177131 w 2357437"/>
              <a:gd name="connsiteY2" fmla="*/ 0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0953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6668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0001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11919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4286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1893 w 2357437"/>
              <a:gd name="connsiteY2" fmla="*/ 102394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3174 h 2328862"/>
              <a:gd name="connsiteX1" fmla="*/ 1089025 w 2357437"/>
              <a:gd name="connsiteY1" fmla="*/ 0 h 2328862"/>
              <a:gd name="connsiteX2" fmla="*/ 1181893 w 2357437"/>
              <a:gd name="connsiteY2" fmla="*/ 100012 h 2328862"/>
              <a:gd name="connsiteX3" fmla="*/ 2357437 w 2357437"/>
              <a:gd name="connsiteY3" fmla="*/ 3174 h 2328862"/>
              <a:gd name="connsiteX4" fmla="*/ 2357437 w 2357437"/>
              <a:gd name="connsiteY4" fmla="*/ 2328862 h 2328862"/>
              <a:gd name="connsiteX5" fmla="*/ 0 w 2357437"/>
              <a:gd name="connsiteY5" fmla="*/ 2328862 h 2328862"/>
              <a:gd name="connsiteX6" fmla="*/ 0 w 2357437"/>
              <a:gd name="connsiteY6" fmla="*/ 3174 h 2328862"/>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0 w 2357437"/>
              <a:gd name="connsiteY4" fmla="*/ 2325688 h 2325688"/>
              <a:gd name="connsiteX5" fmla="*/ 0 w 2357437"/>
              <a:gd name="connsiteY5"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05232 w 2357437"/>
              <a:gd name="connsiteY4" fmla="*/ 2322675 h 2325688"/>
              <a:gd name="connsiteX5" fmla="*/ 0 w 2357437"/>
              <a:gd name="connsiteY5" fmla="*/ 2325688 h 2325688"/>
              <a:gd name="connsiteX6" fmla="*/ 0 w 2357437"/>
              <a:gd name="connsiteY6"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73850 w 2357437"/>
              <a:gd name="connsiteY4" fmla="*/ 2322675 h 2325688"/>
              <a:gd name="connsiteX5" fmla="*/ 1105232 w 2357437"/>
              <a:gd name="connsiteY5" fmla="*/ 2322675 h 2325688"/>
              <a:gd name="connsiteX6" fmla="*/ 0 w 2357437"/>
              <a:gd name="connsiteY6" fmla="*/ 2325688 h 2325688"/>
              <a:gd name="connsiteX7" fmla="*/ 0 w 2357437"/>
              <a:gd name="connsiteY7" fmla="*/ 0 h 2325688"/>
              <a:gd name="connsiteX0" fmla="*/ 0 w 2357437"/>
              <a:gd name="connsiteY0" fmla="*/ 0 h 2381429"/>
              <a:gd name="connsiteX1" fmla="*/ 2357437 w 2357437"/>
              <a:gd name="connsiteY1" fmla="*/ 0 h 2381429"/>
              <a:gd name="connsiteX2" fmla="*/ 2357437 w 2357437"/>
              <a:gd name="connsiteY2" fmla="*/ 2325688 h 2381429"/>
              <a:gd name="connsiteX3" fmla="*/ 1233891 w 2357437"/>
              <a:gd name="connsiteY3" fmla="*/ 2324182 h 2381429"/>
              <a:gd name="connsiteX4" fmla="*/ 1177281 w 2357437"/>
              <a:gd name="connsiteY4" fmla="*/ 2381429 h 2381429"/>
              <a:gd name="connsiteX5" fmla="*/ 1105232 w 2357437"/>
              <a:gd name="connsiteY5" fmla="*/ 2322675 h 2381429"/>
              <a:gd name="connsiteX6" fmla="*/ 0 w 2357437"/>
              <a:gd name="connsiteY6" fmla="*/ 2325688 h 2381429"/>
              <a:gd name="connsiteX7" fmla="*/ 0 w 2357437"/>
              <a:gd name="connsiteY7" fmla="*/ 0 h 2381429"/>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8997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2135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7437" h="2379923">
                <a:moveTo>
                  <a:pt x="0" y="0"/>
                </a:moveTo>
                <a:lnTo>
                  <a:pt x="2357437" y="0"/>
                </a:lnTo>
                <a:lnTo>
                  <a:pt x="2357437" y="2325688"/>
                </a:lnTo>
                <a:lnTo>
                  <a:pt x="1233891" y="2324182"/>
                </a:lnTo>
                <a:lnTo>
                  <a:pt x="1172135" y="2379923"/>
                </a:lnTo>
                <a:lnTo>
                  <a:pt x="1105232" y="2322675"/>
                </a:lnTo>
                <a:lnTo>
                  <a:pt x="0" y="2325688"/>
                </a:lnTo>
                <a:lnTo>
                  <a:pt x="0" y="0"/>
                </a:lnTo>
                <a:close/>
              </a:path>
            </a:pathLst>
          </a:custGeom>
          <a:noFill/>
          <a:ln w="6350">
            <a:solidFill>
              <a:schemeClr val="bg1"/>
            </a:solidFill>
          </a:ln>
        </p:spPr>
        <p:txBody>
          <a:bodyPr lIns="144000" tIns="479964" rIns="144000" bIns="479964"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228594" lvl="0" indent="-228594">
              <a:spcBef>
                <a:spcPts val="0"/>
              </a:spcBef>
              <a:spcAft>
                <a:spcPts val="800"/>
              </a:spcAft>
              <a:buFont typeface="Arial" panose="020B0604020202020204" pitchFamily="34" charset="0"/>
              <a:buChar char="•"/>
            </a:pPr>
            <a:endParaRPr lang="it-IT" sz="1333">
              <a:solidFill>
                <a:schemeClr val="bg1"/>
              </a:solidFill>
              <a:sym typeface="Wingdings" panose="05000000000000000000" pitchFamily="2" charset="2"/>
            </a:endParaRPr>
          </a:p>
        </p:txBody>
      </p:sp>
      <p:cxnSp>
        <p:nvCxnSpPr>
          <p:cNvPr id="7" name="Straight Connector 6">
            <a:extLst>
              <a:ext uri="{FF2B5EF4-FFF2-40B4-BE49-F238E27FC236}">
                <a16:creationId xmlns:a16="http://schemas.microsoft.com/office/drawing/2014/main" id="{E38CF014-4B6A-11DB-B419-C222C2820013}"/>
              </a:ext>
            </a:extLst>
          </p:cNvPr>
          <p:cNvCxnSpPr>
            <a:cxnSpLocks/>
          </p:cNvCxnSpPr>
          <p:nvPr/>
        </p:nvCxnSpPr>
        <p:spPr>
          <a:xfrm>
            <a:off x="7537180" y="1316765"/>
            <a:ext cx="1159547"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63C2EA5-5F11-0CF1-1555-4962366D93D2}"/>
              </a:ext>
            </a:extLst>
          </p:cNvPr>
          <p:cNvSpPr txBox="1"/>
          <p:nvPr/>
        </p:nvSpPr>
        <p:spPr>
          <a:xfrm>
            <a:off x="6311866" y="836712"/>
            <a:ext cx="3610174" cy="287323"/>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it-IT" sz="1867" b="1" dirty="0">
                <a:solidFill>
                  <a:srgbClr val="FFFFFF"/>
                </a:solidFill>
                <a:latin typeface="+mj-lt"/>
              </a:rPr>
              <a:t>Articolo 6</a:t>
            </a:r>
          </a:p>
        </p:txBody>
      </p:sp>
      <p:sp>
        <p:nvSpPr>
          <p:cNvPr id="16" name="TextBox 15">
            <a:extLst>
              <a:ext uri="{FF2B5EF4-FFF2-40B4-BE49-F238E27FC236}">
                <a16:creationId xmlns:a16="http://schemas.microsoft.com/office/drawing/2014/main" id="{02E16678-2282-7A43-D283-8FC0C2FD881D}"/>
              </a:ext>
            </a:extLst>
          </p:cNvPr>
          <p:cNvSpPr txBox="1"/>
          <p:nvPr/>
        </p:nvSpPr>
        <p:spPr>
          <a:xfrm>
            <a:off x="5188628" y="1503754"/>
            <a:ext cx="5856651" cy="3903441"/>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indent="0">
              <a:lnSpc>
                <a:spcPct val="200000"/>
              </a:lnSpc>
              <a:buNone/>
            </a:pPr>
            <a:r>
              <a:rPr lang="it-IT" sz="1400" dirty="0">
                <a:solidFill>
                  <a:schemeClr val="bg1"/>
                </a:solidFill>
              </a:rPr>
              <a:t> I distinti ruoli provinciali del personale educativo degli istituti di cui all'art. 446 del testo unico approvato con decreto legislativo 16 aprile 1994, n. 297 sono unificati.2. Per l'assunzione del personale educativo individuato in relazione alle esigenze delle attività convittuali esami convittuali si utilizzano graduatorie provinciali unificate.3. La distinzione tra alunni convittori e alunne convittrici opera ai soli fini dell'individuazione dei posti di organico per le esigenze delle attività convittuali da affidare a personale educativo rispettivamente, maschile e femminile</a:t>
            </a:r>
          </a:p>
        </p:txBody>
      </p:sp>
    </p:spTree>
    <p:extLst>
      <p:ext uri="{BB962C8B-B14F-4D97-AF65-F5344CB8AC3E}">
        <p14:creationId xmlns:p14="http://schemas.microsoft.com/office/powerpoint/2010/main" val="33109247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9F69AF1-9DC5-F400-DB37-B72475F4E93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4" name="think-cell data - do not delete" hidden="1">
                        <a:extLst>
                          <a:ext uri="{FF2B5EF4-FFF2-40B4-BE49-F238E27FC236}">
                            <a16:creationId xmlns:a16="http://schemas.microsoft.com/office/drawing/2014/main" id="{29F69AF1-9DC5-F400-DB37-B72475F4E93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096536" y="-1807"/>
            <a:ext cx="8095464" cy="6858000"/>
          </a:xfrm>
          <a:prstGeom prst="rect">
            <a:avLst/>
          </a:prstGeom>
        </p:spPr>
      </p:pic>
      <p:sp>
        <p:nvSpPr>
          <p:cNvPr id="27" name="Rectangle 26" descr="Black 3D cube pattern"/>
          <p:cNvSpPr/>
          <p:nvPr/>
        </p:nvSpPr>
        <p:spPr>
          <a:xfrm>
            <a:off x="4096536" y="-1807"/>
            <a:ext cx="8095464" cy="685818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solidFill>
                <a:schemeClr val="tx1"/>
              </a:solidFill>
            </a:endParaRPr>
          </a:p>
        </p:txBody>
      </p:sp>
      <p:sp>
        <p:nvSpPr>
          <p:cNvPr id="28" name="Freeform 5"/>
          <p:cNvSpPr>
            <a:spLocks/>
          </p:cNvSpPr>
          <p:nvPr/>
        </p:nvSpPr>
        <p:spPr bwMode="auto">
          <a:xfrm rot="16200000">
            <a:off x="737556" y="3362805"/>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E1301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US" sz="2489"/>
          </a:p>
        </p:txBody>
      </p:sp>
      <p:sp>
        <p:nvSpPr>
          <p:cNvPr id="24" name="Title 5"/>
          <p:cNvSpPr>
            <a:spLocks noGrp="1"/>
          </p:cNvSpPr>
          <p:nvPr>
            <p:ph type="title"/>
          </p:nvPr>
        </p:nvSpPr>
        <p:spPr>
          <a:xfrm>
            <a:off x="357675" y="2770005"/>
            <a:ext cx="3377085" cy="2448876"/>
          </a:xfrm>
        </p:spPr>
        <p:txBody>
          <a:bodyPr vert="horz">
            <a:normAutofit fontScale="9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spcBef>
                <a:spcPts val="2400"/>
              </a:spcBef>
            </a:pPr>
            <a:br>
              <a:rPr lang="it-IT" sz="1850" b="1" kern="0" dirty="0">
                <a:latin typeface="Georgia"/>
                <a:ea typeface="+mn-ea"/>
                <a:cs typeface="Arial" charset="0"/>
              </a:rPr>
            </a:br>
            <a:r>
              <a:rPr lang="pt-BR" sz="2000" b="1" kern="0" dirty="0">
                <a:solidFill>
                  <a:srgbClr val="E0301E"/>
                </a:solidFill>
                <a:ea typeface="+mn-ea"/>
              </a:rPr>
              <a:t>DECRETO 28 agosto 2018 , n. 129</a:t>
            </a:r>
            <a:br>
              <a:rPr lang="it-IT" sz="2000" b="1" kern="0" dirty="0">
                <a:solidFill>
                  <a:srgbClr val="E0301E"/>
                </a:solidFill>
                <a:ea typeface="+mn-ea"/>
              </a:rPr>
            </a:br>
            <a:br>
              <a:rPr lang="it-IT" sz="2000" b="1" kern="0" dirty="0">
                <a:solidFill>
                  <a:srgbClr val="E0301E"/>
                </a:solidFill>
                <a:ea typeface="+mn-ea"/>
              </a:rPr>
            </a:br>
            <a:br>
              <a:rPr lang="it-IT" sz="2000" dirty="0"/>
            </a:br>
            <a:br>
              <a:rPr lang="it-IT" sz="1850" dirty="0"/>
            </a:br>
            <a:br>
              <a:rPr lang="it-IT" sz="1850" dirty="0">
                <a:ea typeface="+mn-ea"/>
              </a:rPr>
            </a:br>
            <a:r>
              <a:rPr lang="it-IT" sz="2200" i="1" dirty="0">
                <a:latin typeface="+mn-lt"/>
                <a:ea typeface="+mn-ea"/>
                <a:cs typeface="+mn-cs"/>
              </a:rPr>
              <a:t>Regolamento sulla gestione amministrativo-contabile delle istituzioni scolastiche</a:t>
            </a:r>
            <a:endParaRPr lang="it-IT" sz="1400" b="1" dirty="0">
              <a:solidFill>
                <a:srgbClr val="E0301E"/>
              </a:solidFill>
            </a:endParaRPr>
          </a:p>
        </p:txBody>
      </p:sp>
      <p:sp>
        <p:nvSpPr>
          <p:cNvPr id="38" name="Isosceles Triangle 37"/>
          <p:cNvSpPr/>
          <p:nvPr/>
        </p:nvSpPr>
        <p:spPr>
          <a:xfrm rot="5400000">
            <a:off x="4041227" y="3389462"/>
            <a:ext cx="231775" cy="133759"/>
          </a:xfrm>
          <a:prstGeom prst="triangle">
            <a:avLst>
              <a:gd name="adj" fmla="val 4726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p>
        </p:txBody>
      </p:sp>
      <p:cxnSp>
        <p:nvCxnSpPr>
          <p:cNvPr id="12" name="Straight Connector 11"/>
          <p:cNvCxnSpPr/>
          <p:nvPr/>
        </p:nvCxnSpPr>
        <p:spPr>
          <a:xfrm flipV="1">
            <a:off x="1154138" y="4043354"/>
            <a:ext cx="1776000"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19205" y="294571"/>
            <a:ext cx="3540519" cy="1769533"/>
            <a:chOff x="14403" y="220928"/>
            <a:chExt cx="2655389" cy="1327150"/>
          </a:xfrm>
        </p:grpSpPr>
        <p:pic>
          <p:nvPicPr>
            <p:cNvPr id="14" name="Picture 13"/>
            <p:cNvPicPr>
              <a:picLocks noChangeAspect="1"/>
            </p:cNvPicPr>
            <p:nvPr/>
          </p:nvPicPr>
          <p:blipFill rotWithShape="1">
            <a:blip r:embed="rId8"/>
            <a:srcRect l="2864" t="12590" b="11685"/>
            <a:stretch/>
          </p:blipFill>
          <p:spPr>
            <a:xfrm>
              <a:off x="14403" y="220928"/>
              <a:ext cx="2655389" cy="1327150"/>
            </a:xfrm>
            <a:prstGeom prst="rect">
              <a:avLst/>
            </a:prstGeom>
          </p:spPr>
        </p:pic>
        <p:sp>
          <p:nvSpPr>
            <p:cNvPr id="15" name="TextBox 14"/>
            <p:cNvSpPr txBox="1"/>
            <p:nvPr/>
          </p:nvSpPr>
          <p:spPr>
            <a:xfrm rot="450365">
              <a:off x="1023869" y="827451"/>
              <a:ext cx="1234399" cy="252701"/>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it-IT" sz="2133" b="1" i="1" dirty="0">
                  <a:latin typeface="+mj-lt"/>
                </a:rPr>
                <a:t>Normativa</a:t>
              </a:r>
            </a:p>
          </p:txBody>
        </p:sp>
      </p:grpSp>
      <p:sp>
        <p:nvSpPr>
          <p:cNvPr id="6" name="Right Answer">
            <a:extLst>
              <a:ext uri="{FF2B5EF4-FFF2-40B4-BE49-F238E27FC236}">
                <a16:creationId xmlns:a16="http://schemas.microsoft.com/office/drawing/2014/main" id="{23B40A7F-C9F1-FC55-8FFF-CD9154CD7B8E}"/>
              </a:ext>
            </a:extLst>
          </p:cNvPr>
          <p:cNvSpPr txBox="1">
            <a:spLocks noChangeAspect="1"/>
          </p:cNvSpPr>
          <p:nvPr/>
        </p:nvSpPr>
        <p:spPr>
          <a:xfrm>
            <a:off x="4890723" y="619193"/>
            <a:ext cx="6452461" cy="5616000"/>
          </a:xfrm>
          <a:custGeom>
            <a:avLst/>
            <a:gdLst>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5556 h 2331244"/>
              <a:gd name="connsiteX1" fmla="*/ 1089025 w 2357437"/>
              <a:gd name="connsiteY1" fmla="*/ 2382 h 2331244"/>
              <a:gd name="connsiteX2" fmla="*/ 1265237 w 2357437"/>
              <a:gd name="connsiteY2" fmla="*/ 0 h 2331244"/>
              <a:gd name="connsiteX3" fmla="*/ 2357437 w 2357437"/>
              <a:gd name="connsiteY3" fmla="*/ 5556 h 2331244"/>
              <a:gd name="connsiteX4" fmla="*/ 2357437 w 2357437"/>
              <a:gd name="connsiteY4" fmla="*/ 2331244 h 2331244"/>
              <a:gd name="connsiteX5" fmla="*/ 0 w 2357437"/>
              <a:gd name="connsiteY5" fmla="*/ 2331244 h 2331244"/>
              <a:gd name="connsiteX6" fmla="*/ 0 w 2357437"/>
              <a:gd name="connsiteY6" fmla="*/ 5556 h 2331244"/>
              <a:gd name="connsiteX0" fmla="*/ 0 w 2357437"/>
              <a:gd name="connsiteY0" fmla="*/ 5556 h 2331244"/>
              <a:gd name="connsiteX1" fmla="*/ 1089025 w 2357437"/>
              <a:gd name="connsiteY1" fmla="*/ 2382 h 2331244"/>
              <a:gd name="connsiteX2" fmla="*/ 1177131 w 2357437"/>
              <a:gd name="connsiteY2" fmla="*/ 0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0953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6668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0001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11919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4286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1893 w 2357437"/>
              <a:gd name="connsiteY2" fmla="*/ 102394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3174 h 2328862"/>
              <a:gd name="connsiteX1" fmla="*/ 1089025 w 2357437"/>
              <a:gd name="connsiteY1" fmla="*/ 0 h 2328862"/>
              <a:gd name="connsiteX2" fmla="*/ 1181893 w 2357437"/>
              <a:gd name="connsiteY2" fmla="*/ 100012 h 2328862"/>
              <a:gd name="connsiteX3" fmla="*/ 2357437 w 2357437"/>
              <a:gd name="connsiteY3" fmla="*/ 3174 h 2328862"/>
              <a:gd name="connsiteX4" fmla="*/ 2357437 w 2357437"/>
              <a:gd name="connsiteY4" fmla="*/ 2328862 h 2328862"/>
              <a:gd name="connsiteX5" fmla="*/ 0 w 2357437"/>
              <a:gd name="connsiteY5" fmla="*/ 2328862 h 2328862"/>
              <a:gd name="connsiteX6" fmla="*/ 0 w 2357437"/>
              <a:gd name="connsiteY6" fmla="*/ 3174 h 2328862"/>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0 w 2357437"/>
              <a:gd name="connsiteY4" fmla="*/ 2325688 h 2325688"/>
              <a:gd name="connsiteX5" fmla="*/ 0 w 2357437"/>
              <a:gd name="connsiteY5"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05232 w 2357437"/>
              <a:gd name="connsiteY4" fmla="*/ 2322675 h 2325688"/>
              <a:gd name="connsiteX5" fmla="*/ 0 w 2357437"/>
              <a:gd name="connsiteY5" fmla="*/ 2325688 h 2325688"/>
              <a:gd name="connsiteX6" fmla="*/ 0 w 2357437"/>
              <a:gd name="connsiteY6"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73850 w 2357437"/>
              <a:gd name="connsiteY4" fmla="*/ 2322675 h 2325688"/>
              <a:gd name="connsiteX5" fmla="*/ 1105232 w 2357437"/>
              <a:gd name="connsiteY5" fmla="*/ 2322675 h 2325688"/>
              <a:gd name="connsiteX6" fmla="*/ 0 w 2357437"/>
              <a:gd name="connsiteY6" fmla="*/ 2325688 h 2325688"/>
              <a:gd name="connsiteX7" fmla="*/ 0 w 2357437"/>
              <a:gd name="connsiteY7" fmla="*/ 0 h 2325688"/>
              <a:gd name="connsiteX0" fmla="*/ 0 w 2357437"/>
              <a:gd name="connsiteY0" fmla="*/ 0 h 2381429"/>
              <a:gd name="connsiteX1" fmla="*/ 2357437 w 2357437"/>
              <a:gd name="connsiteY1" fmla="*/ 0 h 2381429"/>
              <a:gd name="connsiteX2" fmla="*/ 2357437 w 2357437"/>
              <a:gd name="connsiteY2" fmla="*/ 2325688 h 2381429"/>
              <a:gd name="connsiteX3" fmla="*/ 1233891 w 2357437"/>
              <a:gd name="connsiteY3" fmla="*/ 2324182 h 2381429"/>
              <a:gd name="connsiteX4" fmla="*/ 1177281 w 2357437"/>
              <a:gd name="connsiteY4" fmla="*/ 2381429 h 2381429"/>
              <a:gd name="connsiteX5" fmla="*/ 1105232 w 2357437"/>
              <a:gd name="connsiteY5" fmla="*/ 2322675 h 2381429"/>
              <a:gd name="connsiteX6" fmla="*/ 0 w 2357437"/>
              <a:gd name="connsiteY6" fmla="*/ 2325688 h 2381429"/>
              <a:gd name="connsiteX7" fmla="*/ 0 w 2357437"/>
              <a:gd name="connsiteY7" fmla="*/ 0 h 2381429"/>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8997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2135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7437" h="2379923">
                <a:moveTo>
                  <a:pt x="0" y="0"/>
                </a:moveTo>
                <a:lnTo>
                  <a:pt x="2357437" y="0"/>
                </a:lnTo>
                <a:lnTo>
                  <a:pt x="2357437" y="2325688"/>
                </a:lnTo>
                <a:lnTo>
                  <a:pt x="1233891" y="2324182"/>
                </a:lnTo>
                <a:lnTo>
                  <a:pt x="1172135" y="2379923"/>
                </a:lnTo>
                <a:lnTo>
                  <a:pt x="1105232" y="2322675"/>
                </a:lnTo>
                <a:lnTo>
                  <a:pt x="0" y="2325688"/>
                </a:lnTo>
                <a:lnTo>
                  <a:pt x="0" y="0"/>
                </a:lnTo>
                <a:close/>
              </a:path>
            </a:pathLst>
          </a:custGeom>
          <a:noFill/>
          <a:ln w="6350">
            <a:solidFill>
              <a:schemeClr val="bg1"/>
            </a:solidFill>
          </a:ln>
        </p:spPr>
        <p:txBody>
          <a:bodyPr lIns="144000" tIns="479964" rIns="144000" bIns="479964"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228594" lvl="0" indent="-228594">
              <a:spcBef>
                <a:spcPts val="0"/>
              </a:spcBef>
              <a:spcAft>
                <a:spcPts val="800"/>
              </a:spcAft>
              <a:buFont typeface="Arial" panose="020B0604020202020204" pitchFamily="34" charset="0"/>
              <a:buChar char="•"/>
            </a:pPr>
            <a:endParaRPr lang="it-IT" sz="1333">
              <a:solidFill>
                <a:schemeClr val="bg1"/>
              </a:solidFill>
              <a:sym typeface="Wingdings" panose="05000000000000000000" pitchFamily="2" charset="2"/>
            </a:endParaRPr>
          </a:p>
        </p:txBody>
      </p:sp>
      <p:cxnSp>
        <p:nvCxnSpPr>
          <p:cNvPr id="7" name="Straight Connector 6">
            <a:extLst>
              <a:ext uri="{FF2B5EF4-FFF2-40B4-BE49-F238E27FC236}">
                <a16:creationId xmlns:a16="http://schemas.microsoft.com/office/drawing/2014/main" id="{E38CF014-4B6A-11DB-B419-C222C2820013}"/>
              </a:ext>
            </a:extLst>
          </p:cNvPr>
          <p:cNvCxnSpPr>
            <a:cxnSpLocks/>
          </p:cNvCxnSpPr>
          <p:nvPr/>
        </p:nvCxnSpPr>
        <p:spPr>
          <a:xfrm>
            <a:off x="7537180" y="1316765"/>
            <a:ext cx="1159547"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63C2EA5-5F11-0CF1-1555-4962366D93D2}"/>
              </a:ext>
            </a:extLst>
          </p:cNvPr>
          <p:cNvSpPr txBox="1"/>
          <p:nvPr/>
        </p:nvSpPr>
        <p:spPr>
          <a:xfrm>
            <a:off x="6311866" y="836712"/>
            <a:ext cx="3610174" cy="287323"/>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pt-BR" sz="1867" b="1" dirty="0">
                <a:solidFill>
                  <a:srgbClr val="FFFFFF"/>
                </a:solidFill>
                <a:latin typeface="+mj-lt"/>
              </a:rPr>
              <a:t>DECRETO 28 agosto 2018 , n. 129</a:t>
            </a:r>
            <a:endParaRPr lang="it-IT" sz="1867" b="1" dirty="0">
              <a:solidFill>
                <a:srgbClr val="FFFFFF"/>
              </a:solidFill>
              <a:latin typeface="+mj-lt"/>
            </a:endParaRPr>
          </a:p>
        </p:txBody>
      </p:sp>
      <p:sp>
        <p:nvSpPr>
          <p:cNvPr id="16" name="TextBox 15">
            <a:extLst>
              <a:ext uri="{FF2B5EF4-FFF2-40B4-BE49-F238E27FC236}">
                <a16:creationId xmlns:a16="http://schemas.microsoft.com/office/drawing/2014/main" id="{02E16678-2282-7A43-D283-8FC0C2FD881D}"/>
              </a:ext>
            </a:extLst>
          </p:cNvPr>
          <p:cNvSpPr txBox="1"/>
          <p:nvPr/>
        </p:nvSpPr>
        <p:spPr>
          <a:xfrm>
            <a:off x="5188628" y="1503754"/>
            <a:ext cx="5856651" cy="4832092"/>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0" indent="0" algn="ctr">
              <a:buNone/>
            </a:pPr>
            <a:r>
              <a:rPr lang="it-IT" sz="1400" b="1" dirty="0">
                <a:solidFill>
                  <a:schemeClr val="bg1"/>
                </a:solidFill>
              </a:rPr>
              <a:t> </a:t>
            </a:r>
            <a:r>
              <a:rPr lang="it-IT" sz="1400" b="1" u="sng" dirty="0">
                <a:solidFill>
                  <a:schemeClr val="bg1"/>
                </a:solidFill>
              </a:rPr>
              <a:t>Art. 27 Gestione dei convitti annessi alle istituzioni scolastiche</a:t>
            </a:r>
          </a:p>
          <a:p>
            <a:pPr marL="0" indent="0">
              <a:buNone/>
            </a:pPr>
            <a:endParaRPr lang="it-IT" sz="1400" b="1" u="sng" dirty="0">
              <a:solidFill>
                <a:schemeClr val="bg1"/>
              </a:solidFill>
            </a:endParaRPr>
          </a:p>
          <a:p>
            <a:pPr marL="342900" indent="-342900">
              <a:buFont typeface="+mj-lt"/>
              <a:buAutoNum type="arabicPeriod"/>
            </a:pPr>
            <a:r>
              <a:rPr lang="it-IT" sz="1400" dirty="0">
                <a:solidFill>
                  <a:schemeClr val="bg1"/>
                </a:solidFill>
              </a:rPr>
              <a:t> 1. I convitti annessi alle istituzioni scolastiche, con </a:t>
            </a:r>
            <a:r>
              <a:rPr lang="it-IT" sz="1400" dirty="0" err="1">
                <a:solidFill>
                  <a:schemeClr val="bg1"/>
                </a:solidFill>
              </a:rPr>
              <a:t>finalita'</a:t>
            </a:r>
            <a:r>
              <a:rPr lang="it-IT" sz="1400" dirty="0">
                <a:solidFill>
                  <a:schemeClr val="bg1"/>
                </a:solidFill>
              </a:rPr>
              <a:t> di cura dell'educazione e dello sviluppo intellettuale e fisico dei giovani che vi sono accolti, </a:t>
            </a:r>
            <a:r>
              <a:rPr lang="it-IT" sz="1400" b="1" dirty="0">
                <a:solidFill>
                  <a:schemeClr val="bg1"/>
                </a:solidFill>
              </a:rPr>
              <a:t>sono privi di </a:t>
            </a:r>
            <a:r>
              <a:rPr lang="it-IT" sz="1400" b="1" dirty="0" err="1">
                <a:solidFill>
                  <a:schemeClr val="bg1"/>
                </a:solidFill>
              </a:rPr>
              <a:t>personalita'</a:t>
            </a:r>
            <a:r>
              <a:rPr lang="it-IT" sz="1400" b="1" dirty="0">
                <a:solidFill>
                  <a:schemeClr val="bg1"/>
                </a:solidFill>
              </a:rPr>
              <a:t> giuridica e di autonomia proprie. </a:t>
            </a:r>
          </a:p>
          <a:p>
            <a:pPr marL="342900" indent="-342900">
              <a:buFont typeface="+mj-lt"/>
              <a:buAutoNum type="arabicPeriod"/>
            </a:pPr>
            <a:r>
              <a:rPr lang="it-IT" sz="1400" dirty="0">
                <a:solidFill>
                  <a:schemeClr val="bg1"/>
                </a:solidFill>
              </a:rPr>
              <a:t>2. </a:t>
            </a:r>
            <a:r>
              <a:rPr lang="it-IT" sz="1400" b="1" dirty="0">
                <a:solidFill>
                  <a:schemeClr val="bg1"/>
                </a:solidFill>
              </a:rPr>
              <a:t>La direzione e l'amministrazione dei convitti di cui al comma 1 </a:t>
            </a:r>
            <a:r>
              <a:rPr lang="it-IT" sz="1400" b="1" dirty="0" err="1">
                <a:solidFill>
                  <a:schemeClr val="bg1"/>
                </a:solidFill>
              </a:rPr>
              <a:t>e'</a:t>
            </a:r>
            <a:r>
              <a:rPr lang="it-IT" sz="1400" b="1" dirty="0">
                <a:solidFill>
                  <a:schemeClr val="bg1"/>
                </a:solidFill>
              </a:rPr>
              <a:t> affidata agli organi delle istituzione scolastiche cui sono annessi </a:t>
            </a:r>
            <a:r>
              <a:rPr lang="it-IT" sz="1400" dirty="0">
                <a:solidFill>
                  <a:schemeClr val="bg1"/>
                </a:solidFill>
              </a:rPr>
              <a:t>secondo le disposizioni normative vigenti e le attribuzioni previste dal presente regolamento. </a:t>
            </a:r>
          </a:p>
          <a:p>
            <a:pPr marL="342900" indent="-342900">
              <a:buFont typeface="+mj-lt"/>
              <a:buAutoNum type="arabicPeriod"/>
            </a:pPr>
            <a:r>
              <a:rPr lang="it-IT" sz="1400" dirty="0">
                <a:solidFill>
                  <a:schemeClr val="bg1"/>
                </a:solidFill>
              </a:rPr>
              <a:t>3. La gestione dei convitti annessi alle istituzioni scolastiche deve essere condotta secondo </a:t>
            </a:r>
            <a:r>
              <a:rPr lang="it-IT" sz="1400" b="1" dirty="0">
                <a:solidFill>
                  <a:schemeClr val="bg1"/>
                </a:solidFill>
              </a:rPr>
              <a:t>criteri di rendimento economico, di efficacia, efficienza e di </a:t>
            </a:r>
            <a:r>
              <a:rPr lang="it-IT" sz="1400" b="1" dirty="0" err="1">
                <a:solidFill>
                  <a:schemeClr val="bg1"/>
                </a:solidFill>
              </a:rPr>
              <a:t>economicita'</a:t>
            </a:r>
            <a:r>
              <a:rPr lang="it-IT" sz="1400" b="1" dirty="0">
                <a:solidFill>
                  <a:schemeClr val="bg1"/>
                </a:solidFill>
              </a:rPr>
              <a:t>, nel rispetto delle </a:t>
            </a:r>
            <a:r>
              <a:rPr lang="it-IT" sz="1400" b="1" dirty="0" err="1">
                <a:solidFill>
                  <a:schemeClr val="bg1"/>
                </a:solidFill>
              </a:rPr>
              <a:t>finalita'</a:t>
            </a:r>
            <a:r>
              <a:rPr lang="it-IT" sz="1400" b="1" dirty="0">
                <a:solidFill>
                  <a:schemeClr val="bg1"/>
                </a:solidFill>
              </a:rPr>
              <a:t> di cui al comma 1, e deve garantire l'utilizzo ottimale delle strutture, al fine di ridurre i costi a carico dei convittori. </a:t>
            </a:r>
          </a:p>
          <a:p>
            <a:pPr marL="342900" indent="-342900">
              <a:buFont typeface="+mj-lt"/>
              <a:buAutoNum type="arabicPeriod"/>
            </a:pPr>
            <a:r>
              <a:rPr lang="it-IT" sz="1400" dirty="0">
                <a:solidFill>
                  <a:schemeClr val="bg1"/>
                </a:solidFill>
              </a:rPr>
              <a:t>4. La gestione dei convitti annessi alle istituzioni scolastiche costituisce </a:t>
            </a:r>
            <a:r>
              <a:rPr lang="it-IT" sz="1400" b="1" dirty="0">
                <a:solidFill>
                  <a:schemeClr val="bg1"/>
                </a:solidFill>
              </a:rPr>
              <a:t>una specifica </a:t>
            </a:r>
            <a:r>
              <a:rPr lang="it-IT" sz="1400" b="1" dirty="0" err="1">
                <a:solidFill>
                  <a:schemeClr val="bg1"/>
                </a:solidFill>
              </a:rPr>
              <a:t>attivita'</a:t>
            </a:r>
            <a:r>
              <a:rPr lang="it-IT" sz="1400" b="1" dirty="0">
                <a:solidFill>
                  <a:schemeClr val="bg1"/>
                </a:solidFill>
              </a:rPr>
              <a:t> del programma annuale, </a:t>
            </a:r>
            <a:r>
              <a:rPr lang="it-IT" sz="1400" dirty="0">
                <a:solidFill>
                  <a:schemeClr val="bg1"/>
                </a:solidFill>
              </a:rPr>
              <a:t>della quale lo stesso programma indica, in apposita scheda illustrativa finanziaria, le entrate e le spese, </a:t>
            </a:r>
            <a:r>
              <a:rPr lang="it-IT" sz="1400" dirty="0" err="1">
                <a:solidFill>
                  <a:schemeClr val="bg1"/>
                </a:solidFill>
              </a:rPr>
              <a:t>nonche</a:t>
            </a:r>
            <a:r>
              <a:rPr lang="it-IT" sz="1400" dirty="0">
                <a:solidFill>
                  <a:schemeClr val="bg1"/>
                </a:solidFill>
              </a:rPr>
              <a:t>' una quota di spese generali, di ammortamento e deperimento delle attrezzature a favore dell'istituzione scolastica. </a:t>
            </a:r>
          </a:p>
          <a:p>
            <a:pPr marL="0" indent="0">
              <a:buNone/>
            </a:pPr>
            <a:endParaRPr lang="it-IT" sz="1400" dirty="0">
              <a:solidFill>
                <a:schemeClr val="bg1"/>
              </a:solidFill>
            </a:endParaRPr>
          </a:p>
        </p:txBody>
      </p:sp>
    </p:spTree>
    <p:extLst>
      <p:ext uri="{BB962C8B-B14F-4D97-AF65-F5344CB8AC3E}">
        <p14:creationId xmlns:p14="http://schemas.microsoft.com/office/powerpoint/2010/main" val="34252991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p:cNvSpPr>
            <a:spLocks noGrp="1"/>
          </p:cNvSpPr>
          <p:nvPr>
            <p:ph type="title"/>
          </p:nvPr>
        </p:nvSpPr>
        <p:spPr>
          <a:xfrm>
            <a:off x="640080" y="325369"/>
            <a:ext cx="4368602" cy="1956841"/>
          </a:xfrm>
        </p:spPr>
        <p:txBody>
          <a:bodyPr anchor="b">
            <a:normAutofit/>
          </a:bodyPr>
          <a:lstStyle/>
          <a:p>
            <a:r>
              <a:rPr lang="it-IT" sz="2400" dirty="0">
                <a:latin typeface="Arial" panose="020B0604020202020204" pitchFamily="34" charset="0"/>
                <a:cs typeface="Arial" panose="020B0604020202020204" pitchFamily="34" charset="0"/>
              </a:rPr>
              <a:t>Dal sito del Ministero </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p:cNvSpPr>
            <a:spLocks noGrp="1"/>
          </p:cNvSpPr>
          <p:nvPr>
            <p:ph idx="1"/>
          </p:nvPr>
        </p:nvSpPr>
        <p:spPr>
          <a:xfrm>
            <a:off x="640080" y="2872899"/>
            <a:ext cx="4243589" cy="3320668"/>
          </a:xfrm>
        </p:spPr>
        <p:txBody>
          <a:bodyPr>
            <a:normAutofit fontScale="92500"/>
          </a:bodyPr>
          <a:lstStyle/>
          <a:p>
            <a:pPr marL="0" indent="0">
              <a:buNone/>
            </a:pPr>
            <a:r>
              <a:rPr lang="it-IT" sz="1900" i="1" dirty="0">
                <a:latin typeface="Arial" panose="020B0604020202020204" pitchFamily="34" charset="0"/>
                <a:cs typeface="Arial" panose="020B0604020202020204" pitchFamily="34" charset="0"/>
              </a:rPr>
              <a:t>“I convitti nazionali e gli educandati statali concorrono al perseguimento degli obiettivi generali del sistema formativo italiano sia con l’offerta formativa qualificata delle scuole interne sia con lo sviluppo delle strutture residenziali e semiresidenziali. In questo modo rispondono alla </a:t>
            </a:r>
            <a:r>
              <a:rPr lang="it-IT" sz="1900" b="1" i="1" dirty="0">
                <a:latin typeface="Arial" panose="020B0604020202020204" pitchFamily="34" charset="0"/>
                <a:cs typeface="Arial" panose="020B0604020202020204" pitchFamily="34" charset="0"/>
              </a:rPr>
              <a:t>nuova cultura delle pari opportunità</a:t>
            </a:r>
            <a:r>
              <a:rPr lang="it-IT" sz="1900" i="1" dirty="0">
                <a:latin typeface="Arial" panose="020B0604020202020204" pitchFamily="34" charset="0"/>
                <a:cs typeface="Arial" panose="020B0604020202020204" pitchFamily="34" charset="0"/>
              </a:rPr>
              <a:t>, forniscono supporto agli </a:t>
            </a:r>
            <a:r>
              <a:rPr lang="it-IT" sz="1900" b="1" i="1" dirty="0">
                <a:latin typeface="Arial" panose="020B0604020202020204" pitchFamily="34" charset="0"/>
                <a:cs typeface="Arial" panose="020B0604020202020204" pitchFamily="34" charset="0"/>
              </a:rPr>
              <a:t>scambi di studenti in ambito comunitario</a:t>
            </a:r>
            <a:r>
              <a:rPr lang="it-IT" sz="1900" i="1" dirty="0">
                <a:latin typeface="Arial" panose="020B0604020202020204" pitchFamily="34" charset="0"/>
                <a:cs typeface="Arial" panose="020B0604020202020204" pitchFamily="34" charset="0"/>
              </a:rPr>
              <a:t> e vengono incontro alle mutate richieste dell’utenza”</a:t>
            </a:r>
          </a:p>
        </p:txBody>
      </p:sp>
      <p:pic>
        <p:nvPicPr>
          <p:cNvPr id="5" name="Picture 4" descr="Law books section in library">
            <a:extLst>
              <a:ext uri="{FF2B5EF4-FFF2-40B4-BE49-F238E27FC236}">
                <a16:creationId xmlns:a16="http://schemas.microsoft.com/office/drawing/2014/main" id="{C9A26C9F-F028-8216-FF08-2AE5D1B2B30F}"/>
              </a:ext>
            </a:extLst>
          </p:cNvPr>
          <p:cNvPicPr>
            <a:picLocks noChangeAspect="1"/>
          </p:cNvPicPr>
          <p:nvPr/>
        </p:nvPicPr>
        <p:blipFill>
          <a:blip r:embed="rId2" cstate="print">
            <a:extLst>
              <a:ext uri="{28A0092B-C50C-407E-A947-70E740481C1C}">
                <a14:useLocalDpi xmlns:a14="http://schemas.microsoft.com/office/drawing/2010/main" val="0"/>
              </a:ext>
            </a:extLst>
          </a:blip>
          <a:srcRect l="22247" r="10800"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9F69AF1-9DC5-F400-DB37-B72475F4E93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592" imgH="591" progId="TCLayout.ActiveDocument.1">
                  <p:embed/>
                </p:oleObj>
              </mc:Choice>
              <mc:Fallback>
                <p:oleObj name="think-cell Slide" r:id="rId4" imgW="592" imgH="591" progId="TCLayout.ActiveDocument.1">
                  <p:embed/>
                  <p:pic>
                    <p:nvPicPr>
                      <p:cNvPr id="4" name="think-cell data - do not delete" hidden="1">
                        <a:extLst>
                          <a:ext uri="{FF2B5EF4-FFF2-40B4-BE49-F238E27FC236}">
                            <a16:creationId xmlns:a16="http://schemas.microsoft.com/office/drawing/2014/main" id="{29F69AF1-9DC5-F400-DB37-B72475F4E93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8" name="Picture 7"/>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4096536" y="-1807"/>
            <a:ext cx="8095464" cy="6858000"/>
          </a:xfrm>
          <a:prstGeom prst="rect">
            <a:avLst/>
          </a:prstGeom>
        </p:spPr>
      </p:pic>
      <p:sp>
        <p:nvSpPr>
          <p:cNvPr id="27" name="Rectangle 26" descr="Black 3D cube pattern"/>
          <p:cNvSpPr/>
          <p:nvPr/>
        </p:nvSpPr>
        <p:spPr>
          <a:xfrm>
            <a:off x="4096536" y="-1807"/>
            <a:ext cx="8095464" cy="685818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solidFill>
                <a:schemeClr val="tx1"/>
              </a:solidFill>
            </a:endParaRPr>
          </a:p>
        </p:txBody>
      </p:sp>
      <p:sp>
        <p:nvSpPr>
          <p:cNvPr id="28" name="Freeform 5"/>
          <p:cNvSpPr>
            <a:spLocks/>
          </p:cNvSpPr>
          <p:nvPr/>
        </p:nvSpPr>
        <p:spPr bwMode="auto">
          <a:xfrm rot="16200000">
            <a:off x="737556" y="3362805"/>
            <a:ext cx="6851673" cy="135468"/>
          </a:xfrm>
          <a:custGeom>
            <a:avLst/>
            <a:gdLst>
              <a:gd name="T0" fmla="*/ 5760 w 5760"/>
              <a:gd name="T1" fmla="*/ 0 h 61"/>
              <a:gd name="T2" fmla="*/ 996 w 5760"/>
              <a:gd name="T3" fmla="*/ 0 h 61"/>
              <a:gd name="T4" fmla="*/ 945 w 5760"/>
              <a:gd name="T5" fmla="*/ 61 h 61"/>
              <a:gd name="T6" fmla="*/ 888 w 5760"/>
              <a:gd name="T7" fmla="*/ 0 h 61"/>
              <a:gd name="T8" fmla="*/ 0 w 5760"/>
              <a:gd name="T9" fmla="*/ 0 h 61"/>
              <a:gd name="connsiteX0" fmla="*/ 8208 w 8208"/>
              <a:gd name="connsiteY0" fmla="*/ 0 h 10246"/>
              <a:gd name="connsiteX1" fmla="*/ 1729 w 8208"/>
              <a:gd name="connsiteY1" fmla="*/ 246 h 10246"/>
              <a:gd name="connsiteX2" fmla="*/ 1641 w 8208"/>
              <a:gd name="connsiteY2" fmla="*/ 10246 h 10246"/>
              <a:gd name="connsiteX3" fmla="*/ 1542 w 8208"/>
              <a:gd name="connsiteY3" fmla="*/ 246 h 10246"/>
              <a:gd name="connsiteX4" fmla="*/ 0 w 8208"/>
              <a:gd name="connsiteY4" fmla="*/ 246 h 10246"/>
              <a:gd name="connsiteX0" fmla="*/ 8265 w 8265"/>
              <a:gd name="connsiteY0" fmla="*/ 0 h 10000"/>
              <a:gd name="connsiteX1" fmla="*/ 2106 w 8265"/>
              <a:gd name="connsiteY1" fmla="*/ 240 h 10000"/>
              <a:gd name="connsiteX2" fmla="*/ 1999 w 8265"/>
              <a:gd name="connsiteY2" fmla="*/ 10000 h 10000"/>
              <a:gd name="connsiteX3" fmla="*/ 1879 w 8265"/>
              <a:gd name="connsiteY3" fmla="*/ 240 h 10000"/>
              <a:gd name="connsiteX4" fmla="*/ 0 w 8265"/>
              <a:gd name="connsiteY4" fmla="*/ 240 h 10000"/>
              <a:gd name="connsiteX0" fmla="*/ 7374 w 7374"/>
              <a:gd name="connsiteY0" fmla="*/ 0 h 10000"/>
              <a:gd name="connsiteX1" fmla="*/ 2548 w 7374"/>
              <a:gd name="connsiteY1" fmla="*/ 240 h 10000"/>
              <a:gd name="connsiteX2" fmla="*/ 2419 w 7374"/>
              <a:gd name="connsiteY2" fmla="*/ 10000 h 10000"/>
              <a:gd name="connsiteX3" fmla="*/ 2273 w 7374"/>
              <a:gd name="connsiteY3" fmla="*/ 240 h 10000"/>
              <a:gd name="connsiteX4" fmla="*/ 0 w 7374"/>
              <a:gd name="connsiteY4" fmla="*/ 240 h 10000"/>
              <a:gd name="connsiteX0" fmla="*/ 8928 w 8928"/>
              <a:gd name="connsiteY0" fmla="*/ 0 h 10240"/>
              <a:gd name="connsiteX1" fmla="*/ 3455 w 8928"/>
              <a:gd name="connsiteY1" fmla="*/ 480 h 10240"/>
              <a:gd name="connsiteX2" fmla="*/ 3280 w 8928"/>
              <a:gd name="connsiteY2" fmla="*/ 10240 h 10240"/>
              <a:gd name="connsiteX3" fmla="*/ 3082 w 8928"/>
              <a:gd name="connsiteY3" fmla="*/ 480 h 10240"/>
              <a:gd name="connsiteX4" fmla="*/ 0 w 8928"/>
              <a:gd name="connsiteY4" fmla="*/ 480 h 10240"/>
              <a:gd name="connsiteX0" fmla="*/ 11411 w 11411"/>
              <a:gd name="connsiteY0" fmla="*/ 0 h 10000"/>
              <a:gd name="connsiteX1" fmla="*/ 5281 w 11411"/>
              <a:gd name="connsiteY1" fmla="*/ 469 h 10000"/>
              <a:gd name="connsiteX2" fmla="*/ 5085 w 11411"/>
              <a:gd name="connsiteY2" fmla="*/ 10000 h 10000"/>
              <a:gd name="connsiteX3" fmla="*/ 4863 w 11411"/>
              <a:gd name="connsiteY3" fmla="*/ 469 h 10000"/>
              <a:gd name="connsiteX4" fmla="*/ 0 w 11411"/>
              <a:gd name="connsiteY4" fmla="*/ 469 h 10000"/>
              <a:gd name="connsiteX0" fmla="*/ 12583 w 12583"/>
              <a:gd name="connsiteY0" fmla="*/ 0 h 10000"/>
              <a:gd name="connsiteX1" fmla="*/ 6453 w 12583"/>
              <a:gd name="connsiteY1" fmla="*/ 469 h 10000"/>
              <a:gd name="connsiteX2" fmla="*/ 6257 w 12583"/>
              <a:gd name="connsiteY2" fmla="*/ 10000 h 10000"/>
              <a:gd name="connsiteX3" fmla="*/ 6035 w 12583"/>
              <a:gd name="connsiteY3" fmla="*/ 469 h 10000"/>
              <a:gd name="connsiteX4" fmla="*/ 0 w 12583"/>
              <a:gd name="connsiteY4" fmla="*/ 46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83" h="10000">
                <a:moveTo>
                  <a:pt x="12583" y="0"/>
                </a:moveTo>
                <a:lnTo>
                  <a:pt x="6453" y="469"/>
                </a:lnTo>
                <a:cubicBezTo>
                  <a:pt x="6389" y="3646"/>
                  <a:pt x="6323" y="6823"/>
                  <a:pt x="6257" y="10000"/>
                </a:cubicBezTo>
                <a:cubicBezTo>
                  <a:pt x="6183" y="6823"/>
                  <a:pt x="6110" y="3646"/>
                  <a:pt x="6035" y="469"/>
                </a:cubicBezTo>
                <a:lnTo>
                  <a:pt x="0" y="469"/>
                </a:lnTo>
              </a:path>
            </a:pathLst>
          </a:custGeom>
          <a:noFill/>
          <a:ln w="7938" cap="rnd">
            <a:solidFill>
              <a:srgbClr val="E1301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endParaRPr lang="en-US" sz="2489"/>
          </a:p>
        </p:txBody>
      </p:sp>
      <p:sp>
        <p:nvSpPr>
          <p:cNvPr id="24" name="Title 5"/>
          <p:cNvSpPr>
            <a:spLocks noGrp="1"/>
          </p:cNvSpPr>
          <p:nvPr>
            <p:ph type="title"/>
          </p:nvPr>
        </p:nvSpPr>
        <p:spPr>
          <a:xfrm>
            <a:off x="357675" y="2770005"/>
            <a:ext cx="3377085" cy="2448876"/>
          </a:xfrm>
        </p:spPr>
        <p:txBody>
          <a:bodyPr vert="horz">
            <a:normAutofit fontScale="9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spcBef>
                <a:spcPts val="2400"/>
              </a:spcBef>
            </a:pPr>
            <a:br>
              <a:rPr lang="it-IT" sz="1850" b="1" kern="0" dirty="0">
                <a:latin typeface="Georgia"/>
                <a:ea typeface="+mn-ea"/>
                <a:cs typeface="Arial" charset="0"/>
              </a:rPr>
            </a:br>
            <a:r>
              <a:rPr lang="pt-BR" sz="2000" b="1" kern="0" dirty="0">
                <a:solidFill>
                  <a:srgbClr val="E0301E"/>
                </a:solidFill>
                <a:ea typeface="+mn-ea"/>
              </a:rPr>
              <a:t>Art. 28 </a:t>
            </a:r>
            <a:br>
              <a:rPr lang="it-IT" sz="2000" b="1" kern="0" dirty="0">
                <a:solidFill>
                  <a:srgbClr val="E0301E"/>
                </a:solidFill>
                <a:ea typeface="+mn-ea"/>
              </a:rPr>
            </a:br>
            <a:br>
              <a:rPr lang="it-IT" sz="2000" b="1" kern="0" dirty="0">
                <a:solidFill>
                  <a:srgbClr val="E0301E"/>
                </a:solidFill>
                <a:ea typeface="+mn-ea"/>
              </a:rPr>
            </a:br>
            <a:br>
              <a:rPr lang="it-IT" sz="2000" dirty="0"/>
            </a:br>
            <a:br>
              <a:rPr lang="it-IT" sz="1850" dirty="0"/>
            </a:br>
            <a:br>
              <a:rPr lang="it-IT" sz="1850" dirty="0">
                <a:ea typeface="+mn-ea"/>
              </a:rPr>
            </a:br>
            <a:r>
              <a:rPr lang="it-IT" sz="2200" i="1" dirty="0">
                <a:latin typeface="+mn-lt"/>
                <a:ea typeface="+mn-ea"/>
                <a:cs typeface="+mn-cs"/>
              </a:rPr>
              <a:t>Gestione dei convitti e degli educandati </a:t>
            </a:r>
            <a:br>
              <a:rPr lang="it-IT" sz="2200" i="1" dirty="0">
                <a:latin typeface="+mn-lt"/>
                <a:ea typeface="+mn-ea"/>
                <a:cs typeface="+mn-cs"/>
              </a:rPr>
            </a:br>
            <a:r>
              <a:rPr lang="it-IT" sz="2200" i="1" dirty="0">
                <a:latin typeface="+mn-lt"/>
                <a:ea typeface="+mn-ea"/>
                <a:cs typeface="+mn-cs"/>
              </a:rPr>
              <a:t>con istituzioni scolastiche annesse </a:t>
            </a:r>
            <a:endParaRPr lang="it-IT" sz="1400" b="1" dirty="0">
              <a:solidFill>
                <a:srgbClr val="E0301E"/>
              </a:solidFill>
            </a:endParaRPr>
          </a:p>
        </p:txBody>
      </p:sp>
      <p:sp>
        <p:nvSpPr>
          <p:cNvPr id="38" name="Isosceles Triangle 37"/>
          <p:cNvSpPr/>
          <p:nvPr/>
        </p:nvSpPr>
        <p:spPr>
          <a:xfrm rot="5400000">
            <a:off x="4041227" y="3389462"/>
            <a:ext cx="231775" cy="133759"/>
          </a:xfrm>
          <a:prstGeom prst="triangle">
            <a:avLst>
              <a:gd name="adj" fmla="val 47261"/>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endParaRPr lang="it-IT" sz="1867" err="1"/>
          </a:p>
        </p:txBody>
      </p:sp>
      <p:cxnSp>
        <p:nvCxnSpPr>
          <p:cNvPr id="12" name="Straight Connector 11"/>
          <p:cNvCxnSpPr/>
          <p:nvPr/>
        </p:nvCxnSpPr>
        <p:spPr>
          <a:xfrm flipV="1">
            <a:off x="1154138" y="4043354"/>
            <a:ext cx="1776000"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19205" y="294571"/>
            <a:ext cx="3540519" cy="1769533"/>
            <a:chOff x="14403" y="220928"/>
            <a:chExt cx="2655389" cy="1327150"/>
          </a:xfrm>
        </p:grpSpPr>
        <p:pic>
          <p:nvPicPr>
            <p:cNvPr id="14" name="Picture 13"/>
            <p:cNvPicPr>
              <a:picLocks noChangeAspect="1"/>
            </p:cNvPicPr>
            <p:nvPr/>
          </p:nvPicPr>
          <p:blipFill rotWithShape="1">
            <a:blip r:embed="rId8"/>
            <a:srcRect l="2864" t="12590" b="11685"/>
            <a:stretch/>
          </p:blipFill>
          <p:spPr>
            <a:xfrm>
              <a:off x="14403" y="220928"/>
              <a:ext cx="2655389" cy="1327150"/>
            </a:xfrm>
            <a:prstGeom prst="rect">
              <a:avLst/>
            </a:prstGeom>
          </p:spPr>
        </p:pic>
        <p:sp>
          <p:nvSpPr>
            <p:cNvPr id="15" name="TextBox 14"/>
            <p:cNvSpPr txBox="1"/>
            <p:nvPr/>
          </p:nvSpPr>
          <p:spPr>
            <a:xfrm rot="450365">
              <a:off x="1023869" y="827451"/>
              <a:ext cx="1234399" cy="252701"/>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it-IT" sz="2133" b="1" i="1" dirty="0">
                  <a:latin typeface="+mj-lt"/>
                </a:rPr>
                <a:t>Normativa</a:t>
              </a:r>
            </a:p>
          </p:txBody>
        </p:sp>
      </p:grpSp>
      <p:sp>
        <p:nvSpPr>
          <p:cNvPr id="6" name="Right Answer">
            <a:extLst>
              <a:ext uri="{FF2B5EF4-FFF2-40B4-BE49-F238E27FC236}">
                <a16:creationId xmlns:a16="http://schemas.microsoft.com/office/drawing/2014/main" id="{23B40A7F-C9F1-FC55-8FFF-CD9154CD7B8E}"/>
              </a:ext>
            </a:extLst>
          </p:cNvPr>
          <p:cNvSpPr txBox="1">
            <a:spLocks noChangeAspect="1"/>
          </p:cNvSpPr>
          <p:nvPr/>
        </p:nvSpPr>
        <p:spPr>
          <a:xfrm>
            <a:off x="4890723" y="619193"/>
            <a:ext cx="6452461" cy="5616000"/>
          </a:xfrm>
          <a:custGeom>
            <a:avLst/>
            <a:gdLst>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5556 h 2331244"/>
              <a:gd name="connsiteX1" fmla="*/ 1089025 w 2357437"/>
              <a:gd name="connsiteY1" fmla="*/ 2382 h 2331244"/>
              <a:gd name="connsiteX2" fmla="*/ 1265237 w 2357437"/>
              <a:gd name="connsiteY2" fmla="*/ 0 h 2331244"/>
              <a:gd name="connsiteX3" fmla="*/ 2357437 w 2357437"/>
              <a:gd name="connsiteY3" fmla="*/ 5556 h 2331244"/>
              <a:gd name="connsiteX4" fmla="*/ 2357437 w 2357437"/>
              <a:gd name="connsiteY4" fmla="*/ 2331244 h 2331244"/>
              <a:gd name="connsiteX5" fmla="*/ 0 w 2357437"/>
              <a:gd name="connsiteY5" fmla="*/ 2331244 h 2331244"/>
              <a:gd name="connsiteX6" fmla="*/ 0 w 2357437"/>
              <a:gd name="connsiteY6" fmla="*/ 5556 h 2331244"/>
              <a:gd name="connsiteX0" fmla="*/ 0 w 2357437"/>
              <a:gd name="connsiteY0" fmla="*/ 5556 h 2331244"/>
              <a:gd name="connsiteX1" fmla="*/ 1089025 w 2357437"/>
              <a:gd name="connsiteY1" fmla="*/ 2382 h 2331244"/>
              <a:gd name="connsiteX2" fmla="*/ 1177131 w 2357437"/>
              <a:gd name="connsiteY2" fmla="*/ 0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0953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9037 w 2357437"/>
              <a:gd name="connsiteY2" fmla="*/ 166688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0001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111919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91418 w 2357437"/>
              <a:gd name="connsiteY2" fmla="*/ 42863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5556 h 2331244"/>
              <a:gd name="connsiteX1" fmla="*/ 1089025 w 2357437"/>
              <a:gd name="connsiteY1" fmla="*/ 2382 h 2331244"/>
              <a:gd name="connsiteX2" fmla="*/ 1181893 w 2357437"/>
              <a:gd name="connsiteY2" fmla="*/ 102394 h 2331244"/>
              <a:gd name="connsiteX3" fmla="*/ 1265237 w 2357437"/>
              <a:gd name="connsiteY3" fmla="*/ 0 h 2331244"/>
              <a:gd name="connsiteX4" fmla="*/ 2357437 w 2357437"/>
              <a:gd name="connsiteY4" fmla="*/ 5556 h 2331244"/>
              <a:gd name="connsiteX5" fmla="*/ 2357437 w 2357437"/>
              <a:gd name="connsiteY5" fmla="*/ 2331244 h 2331244"/>
              <a:gd name="connsiteX6" fmla="*/ 0 w 2357437"/>
              <a:gd name="connsiteY6" fmla="*/ 2331244 h 2331244"/>
              <a:gd name="connsiteX7" fmla="*/ 0 w 2357437"/>
              <a:gd name="connsiteY7" fmla="*/ 5556 h 2331244"/>
              <a:gd name="connsiteX0" fmla="*/ 0 w 2357437"/>
              <a:gd name="connsiteY0" fmla="*/ 3174 h 2328862"/>
              <a:gd name="connsiteX1" fmla="*/ 1089025 w 2357437"/>
              <a:gd name="connsiteY1" fmla="*/ 0 h 2328862"/>
              <a:gd name="connsiteX2" fmla="*/ 1181893 w 2357437"/>
              <a:gd name="connsiteY2" fmla="*/ 100012 h 2328862"/>
              <a:gd name="connsiteX3" fmla="*/ 2357437 w 2357437"/>
              <a:gd name="connsiteY3" fmla="*/ 3174 h 2328862"/>
              <a:gd name="connsiteX4" fmla="*/ 2357437 w 2357437"/>
              <a:gd name="connsiteY4" fmla="*/ 2328862 h 2328862"/>
              <a:gd name="connsiteX5" fmla="*/ 0 w 2357437"/>
              <a:gd name="connsiteY5" fmla="*/ 2328862 h 2328862"/>
              <a:gd name="connsiteX6" fmla="*/ 0 w 2357437"/>
              <a:gd name="connsiteY6" fmla="*/ 3174 h 2328862"/>
              <a:gd name="connsiteX0" fmla="*/ 0 w 2357437"/>
              <a:gd name="connsiteY0" fmla="*/ 3174 h 2328862"/>
              <a:gd name="connsiteX1" fmla="*/ 1089025 w 2357437"/>
              <a:gd name="connsiteY1" fmla="*/ 0 h 2328862"/>
              <a:gd name="connsiteX2" fmla="*/ 2357437 w 2357437"/>
              <a:gd name="connsiteY2" fmla="*/ 3174 h 2328862"/>
              <a:gd name="connsiteX3" fmla="*/ 2357437 w 2357437"/>
              <a:gd name="connsiteY3" fmla="*/ 2328862 h 2328862"/>
              <a:gd name="connsiteX4" fmla="*/ 0 w 2357437"/>
              <a:gd name="connsiteY4" fmla="*/ 2328862 h 2328862"/>
              <a:gd name="connsiteX5" fmla="*/ 0 w 2357437"/>
              <a:gd name="connsiteY5" fmla="*/ 3174 h 2328862"/>
              <a:gd name="connsiteX0" fmla="*/ 0 w 2357437"/>
              <a:gd name="connsiteY0" fmla="*/ 0 h 2325688"/>
              <a:gd name="connsiteX1" fmla="*/ 2357437 w 2357437"/>
              <a:gd name="connsiteY1" fmla="*/ 0 h 2325688"/>
              <a:gd name="connsiteX2" fmla="*/ 2357437 w 2357437"/>
              <a:gd name="connsiteY2" fmla="*/ 2325688 h 2325688"/>
              <a:gd name="connsiteX3" fmla="*/ 0 w 2357437"/>
              <a:gd name="connsiteY3" fmla="*/ 2325688 h 2325688"/>
              <a:gd name="connsiteX4" fmla="*/ 0 w 2357437"/>
              <a:gd name="connsiteY4"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0 w 2357437"/>
              <a:gd name="connsiteY4" fmla="*/ 2325688 h 2325688"/>
              <a:gd name="connsiteX5" fmla="*/ 0 w 2357437"/>
              <a:gd name="connsiteY5"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05232 w 2357437"/>
              <a:gd name="connsiteY4" fmla="*/ 2322675 h 2325688"/>
              <a:gd name="connsiteX5" fmla="*/ 0 w 2357437"/>
              <a:gd name="connsiteY5" fmla="*/ 2325688 h 2325688"/>
              <a:gd name="connsiteX6" fmla="*/ 0 w 2357437"/>
              <a:gd name="connsiteY6" fmla="*/ 0 h 2325688"/>
              <a:gd name="connsiteX0" fmla="*/ 0 w 2357437"/>
              <a:gd name="connsiteY0" fmla="*/ 0 h 2325688"/>
              <a:gd name="connsiteX1" fmla="*/ 2357437 w 2357437"/>
              <a:gd name="connsiteY1" fmla="*/ 0 h 2325688"/>
              <a:gd name="connsiteX2" fmla="*/ 2357437 w 2357437"/>
              <a:gd name="connsiteY2" fmla="*/ 2325688 h 2325688"/>
              <a:gd name="connsiteX3" fmla="*/ 1233891 w 2357437"/>
              <a:gd name="connsiteY3" fmla="*/ 2324182 h 2325688"/>
              <a:gd name="connsiteX4" fmla="*/ 1173850 w 2357437"/>
              <a:gd name="connsiteY4" fmla="*/ 2322675 h 2325688"/>
              <a:gd name="connsiteX5" fmla="*/ 1105232 w 2357437"/>
              <a:gd name="connsiteY5" fmla="*/ 2322675 h 2325688"/>
              <a:gd name="connsiteX6" fmla="*/ 0 w 2357437"/>
              <a:gd name="connsiteY6" fmla="*/ 2325688 h 2325688"/>
              <a:gd name="connsiteX7" fmla="*/ 0 w 2357437"/>
              <a:gd name="connsiteY7" fmla="*/ 0 h 2325688"/>
              <a:gd name="connsiteX0" fmla="*/ 0 w 2357437"/>
              <a:gd name="connsiteY0" fmla="*/ 0 h 2381429"/>
              <a:gd name="connsiteX1" fmla="*/ 2357437 w 2357437"/>
              <a:gd name="connsiteY1" fmla="*/ 0 h 2381429"/>
              <a:gd name="connsiteX2" fmla="*/ 2357437 w 2357437"/>
              <a:gd name="connsiteY2" fmla="*/ 2325688 h 2381429"/>
              <a:gd name="connsiteX3" fmla="*/ 1233891 w 2357437"/>
              <a:gd name="connsiteY3" fmla="*/ 2324182 h 2381429"/>
              <a:gd name="connsiteX4" fmla="*/ 1177281 w 2357437"/>
              <a:gd name="connsiteY4" fmla="*/ 2381429 h 2381429"/>
              <a:gd name="connsiteX5" fmla="*/ 1105232 w 2357437"/>
              <a:gd name="connsiteY5" fmla="*/ 2322675 h 2381429"/>
              <a:gd name="connsiteX6" fmla="*/ 0 w 2357437"/>
              <a:gd name="connsiteY6" fmla="*/ 2325688 h 2381429"/>
              <a:gd name="connsiteX7" fmla="*/ 0 w 2357437"/>
              <a:gd name="connsiteY7" fmla="*/ 0 h 2381429"/>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8997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 name="connsiteX0" fmla="*/ 0 w 2357437"/>
              <a:gd name="connsiteY0" fmla="*/ 0 h 2379923"/>
              <a:gd name="connsiteX1" fmla="*/ 2357437 w 2357437"/>
              <a:gd name="connsiteY1" fmla="*/ 0 h 2379923"/>
              <a:gd name="connsiteX2" fmla="*/ 2357437 w 2357437"/>
              <a:gd name="connsiteY2" fmla="*/ 2325688 h 2379923"/>
              <a:gd name="connsiteX3" fmla="*/ 1233891 w 2357437"/>
              <a:gd name="connsiteY3" fmla="*/ 2324182 h 2379923"/>
              <a:gd name="connsiteX4" fmla="*/ 1172135 w 2357437"/>
              <a:gd name="connsiteY4" fmla="*/ 2379923 h 2379923"/>
              <a:gd name="connsiteX5" fmla="*/ 1105232 w 2357437"/>
              <a:gd name="connsiteY5" fmla="*/ 2322675 h 2379923"/>
              <a:gd name="connsiteX6" fmla="*/ 0 w 2357437"/>
              <a:gd name="connsiteY6" fmla="*/ 2325688 h 2379923"/>
              <a:gd name="connsiteX7" fmla="*/ 0 w 2357437"/>
              <a:gd name="connsiteY7" fmla="*/ 0 h 2379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7437" h="2379923">
                <a:moveTo>
                  <a:pt x="0" y="0"/>
                </a:moveTo>
                <a:lnTo>
                  <a:pt x="2357437" y="0"/>
                </a:lnTo>
                <a:lnTo>
                  <a:pt x="2357437" y="2325688"/>
                </a:lnTo>
                <a:lnTo>
                  <a:pt x="1233891" y="2324182"/>
                </a:lnTo>
                <a:lnTo>
                  <a:pt x="1172135" y="2379923"/>
                </a:lnTo>
                <a:lnTo>
                  <a:pt x="1105232" y="2322675"/>
                </a:lnTo>
                <a:lnTo>
                  <a:pt x="0" y="2325688"/>
                </a:lnTo>
                <a:lnTo>
                  <a:pt x="0" y="0"/>
                </a:lnTo>
                <a:close/>
              </a:path>
            </a:pathLst>
          </a:custGeom>
          <a:noFill/>
          <a:ln w="6350">
            <a:solidFill>
              <a:schemeClr val="bg1"/>
            </a:solidFill>
          </a:ln>
        </p:spPr>
        <p:txBody>
          <a:bodyPr lIns="144000" tIns="479964" rIns="144000" bIns="479964" anchor="ct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marL="228594" lvl="0" indent="-228594">
              <a:spcBef>
                <a:spcPts val="0"/>
              </a:spcBef>
              <a:spcAft>
                <a:spcPts val="800"/>
              </a:spcAft>
              <a:buFont typeface="Arial" panose="020B0604020202020204" pitchFamily="34" charset="0"/>
              <a:buChar char="•"/>
            </a:pPr>
            <a:endParaRPr lang="it-IT" sz="1333">
              <a:solidFill>
                <a:schemeClr val="bg1"/>
              </a:solidFill>
              <a:sym typeface="Wingdings" panose="05000000000000000000" pitchFamily="2" charset="2"/>
            </a:endParaRPr>
          </a:p>
        </p:txBody>
      </p:sp>
      <p:cxnSp>
        <p:nvCxnSpPr>
          <p:cNvPr id="7" name="Straight Connector 6">
            <a:extLst>
              <a:ext uri="{FF2B5EF4-FFF2-40B4-BE49-F238E27FC236}">
                <a16:creationId xmlns:a16="http://schemas.microsoft.com/office/drawing/2014/main" id="{E38CF014-4B6A-11DB-B419-C222C2820013}"/>
              </a:ext>
            </a:extLst>
          </p:cNvPr>
          <p:cNvCxnSpPr>
            <a:cxnSpLocks/>
          </p:cNvCxnSpPr>
          <p:nvPr/>
        </p:nvCxnSpPr>
        <p:spPr>
          <a:xfrm>
            <a:off x="7537180" y="1316765"/>
            <a:ext cx="1159547" cy="0"/>
          </a:xfrm>
          <a:prstGeom prst="line">
            <a:avLst/>
          </a:prstGeom>
          <a:ln w="28575">
            <a:solidFill>
              <a:srgbClr val="E0301E"/>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63C2EA5-5F11-0CF1-1555-4962366D93D2}"/>
              </a:ext>
            </a:extLst>
          </p:cNvPr>
          <p:cNvSpPr txBox="1"/>
          <p:nvPr/>
        </p:nvSpPr>
        <p:spPr>
          <a:xfrm>
            <a:off x="6311866" y="836712"/>
            <a:ext cx="3610174" cy="287323"/>
          </a:xfrm>
          <a:prstGeom prst="rect">
            <a:avLst/>
          </a:prstGeom>
          <a:noFill/>
        </p:spPr>
        <p:txBody>
          <a:bodyPr wrap="square" lIns="0" tIns="0" rIns="0" bIns="0"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pPr algn="ctr"/>
            <a:r>
              <a:rPr lang="pt-BR" sz="1867" b="1" dirty="0">
                <a:solidFill>
                  <a:srgbClr val="FFFFFF"/>
                </a:solidFill>
                <a:latin typeface="+mj-lt"/>
              </a:rPr>
              <a:t>Art. 28</a:t>
            </a:r>
            <a:endParaRPr lang="it-IT" sz="1867" b="1" dirty="0">
              <a:solidFill>
                <a:srgbClr val="FFFFFF"/>
              </a:solidFill>
              <a:latin typeface="+mj-lt"/>
            </a:endParaRPr>
          </a:p>
        </p:txBody>
      </p:sp>
      <p:sp>
        <p:nvSpPr>
          <p:cNvPr id="16" name="TextBox 15">
            <a:extLst>
              <a:ext uri="{FF2B5EF4-FFF2-40B4-BE49-F238E27FC236}">
                <a16:creationId xmlns:a16="http://schemas.microsoft.com/office/drawing/2014/main" id="{02E16678-2282-7A43-D283-8FC0C2FD881D}"/>
              </a:ext>
            </a:extLst>
          </p:cNvPr>
          <p:cNvSpPr txBox="1"/>
          <p:nvPr/>
        </p:nvSpPr>
        <p:spPr>
          <a:xfrm>
            <a:off x="5188628" y="1503754"/>
            <a:ext cx="5856651" cy="3970318"/>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a:lstStyle>
          <a:p>
            <a:r>
              <a:rPr lang="it-IT" sz="1400" b="1" dirty="0">
                <a:solidFill>
                  <a:schemeClr val="bg1"/>
                </a:solidFill>
              </a:rPr>
              <a:t> </a:t>
            </a:r>
            <a:r>
              <a:rPr lang="it-IT" sz="1400" dirty="0">
                <a:solidFill>
                  <a:schemeClr val="bg1"/>
                </a:solidFill>
              </a:rPr>
              <a:t>1. La gestione amministrativo-contabile dei convitti e degli educandati </a:t>
            </a:r>
            <a:r>
              <a:rPr lang="it-IT" sz="1400" dirty="0" err="1">
                <a:solidFill>
                  <a:schemeClr val="bg1"/>
                </a:solidFill>
              </a:rPr>
              <a:t>e'</a:t>
            </a:r>
            <a:r>
              <a:rPr lang="it-IT" sz="1400" dirty="0">
                <a:solidFill>
                  <a:schemeClr val="bg1"/>
                </a:solidFill>
              </a:rPr>
              <a:t> </a:t>
            </a:r>
            <a:r>
              <a:rPr lang="it-IT" sz="1400" b="1" dirty="0">
                <a:solidFill>
                  <a:schemeClr val="bg1"/>
                </a:solidFill>
              </a:rPr>
              <a:t>autonoma e separata da quella delle istituzioni scolastiche annesse ai medesimi</a:t>
            </a:r>
            <a:r>
              <a:rPr lang="it-IT" sz="1400" dirty="0">
                <a:solidFill>
                  <a:schemeClr val="bg1"/>
                </a:solidFill>
              </a:rPr>
              <a:t>. </a:t>
            </a:r>
          </a:p>
          <a:p>
            <a:r>
              <a:rPr lang="it-IT" sz="1400" dirty="0">
                <a:solidFill>
                  <a:schemeClr val="bg1"/>
                </a:solidFill>
              </a:rPr>
              <a:t>2</a:t>
            </a:r>
            <a:r>
              <a:rPr lang="it-IT" sz="1400" u="sng" dirty="0">
                <a:solidFill>
                  <a:schemeClr val="bg1"/>
                </a:solidFill>
              </a:rPr>
              <a:t>. </a:t>
            </a:r>
            <a:r>
              <a:rPr lang="it-IT" sz="1400" b="1" u="sng" dirty="0">
                <a:solidFill>
                  <a:schemeClr val="bg1"/>
                </a:solidFill>
              </a:rPr>
              <a:t>Le istituzioni scolastiche annesse ai convitti e agli educandati sono dotate di autonomia e sono gestite secondo le disposizioni del presente regolamento</a:t>
            </a:r>
            <a:r>
              <a:rPr lang="it-IT" sz="1400" u="sng" dirty="0">
                <a:solidFill>
                  <a:schemeClr val="bg1"/>
                </a:solidFill>
              </a:rPr>
              <a:t>. </a:t>
            </a:r>
            <a:endParaRPr lang="it-IT" sz="1400" dirty="0">
              <a:solidFill>
                <a:schemeClr val="bg1"/>
              </a:solidFill>
            </a:endParaRPr>
          </a:p>
          <a:p>
            <a:r>
              <a:rPr lang="it-IT" sz="1400" dirty="0">
                <a:solidFill>
                  <a:schemeClr val="bg1"/>
                </a:solidFill>
              </a:rPr>
              <a:t>3. La gestione dei convitti e degli educandati </a:t>
            </a:r>
            <a:r>
              <a:rPr lang="it-IT" sz="1400" dirty="0" err="1">
                <a:solidFill>
                  <a:schemeClr val="bg1"/>
                </a:solidFill>
              </a:rPr>
              <a:t>e'</a:t>
            </a:r>
            <a:r>
              <a:rPr lang="it-IT" sz="1400" dirty="0">
                <a:solidFill>
                  <a:schemeClr val="bg1"/>
                </a:solidFill>
              </a:rPr>
              <a:t> condotta secondo criteri di rendimento economico, di efficacia, efficienza e di </a:t>
            </a:r>
            <a:r>
              <a:rPr lang="it-IT" sz="1400" dirty="0" err="1">
                <a:solidFill>
                  <a:schemeClr val="bg1"/>
                </a:solidFill>
              </a:rPr>
              <a:t>economicita'</a:t>
            </a:r>
            <a:r>
              <a:rPr lang="it-IT" sz="1400" dirty="0">
                <a:solidFill>
                  <a:schemeClr val="bg1"/>
                </a:solidFill>
              </a:rPr>
              <a:t> e deve garantire l'utilizzo ottimale delle strutture, al fine di ridurre i costi a carico dei convittori. </a:t>
            </a:r>
          </a:p>
          <a:p>
            <a:r>
              <a:rPr lang="it-IT" sz="1400" dirty="0">
                <a:solidFill>
                  <a:schemeClr val="bg1"/>
                </a:solidFill>
              </a:rPr>
              <a:t>4. La gestione amministrativo-contabile dei convitti e degli educandati </a:t>
            </a:r>
            <a:r>
              <a:rPr lang="it-IT" sz="1400" dirty="0" err="1">
                <a:solidFill>
                  <a:schemeClr val="bg1"/>
                </a:solidFill>
              </a:rPr>
              <a:t>e'</a:t>
            </a:r>
            <a:r>
              <a:rPr lang="it-IT" sz="1400" dirty="0">
                <a:solidFill>
                  <a:schemeClr val="bg1"/>
                </a:solidFill>
              </a:rPr>
              <a:t> disciplinata dalla normativa vigente in materia di </a:t>
            </a:r>
            <a:r>
              <a:rPr lang="it-IT" sz="1400" dirty="0" err="1">
                <a:solidFill>
                  <a:schemeClr val="bg1"/>
                </a:solidFill>
              </a:rPr>
              <a:t>contabilita'</a:t>
            </a:r>
            <a:r>
              <a:rPr lang="it-IT" sz="1400" dirty="0">
                <a:solidFill>
                  <a:schemeClr val="bg1"/>
                </a:solidFill>
              </a:rPr>
              <a:t> e finanza pubblica e </a:t>
            </a:r>
            <a:r>
              <a:rPr lang="it-IT" sz="1400" b="1" dirty="0">
                <a:solidFill>
                  <a:schemeClr val="bg1"/>
                </a:solidFill>
              </a:rPr>
              <a:t>da apposito regolamento, adottato con delibera del Consiglio di amministrazione e sottoposto all'approvazione del Ministero dell'istruzione, </a:t>
            </a:r>
            <a:r>
              <a:rPr lang="it-IT" sz="1400" b="1" dirty="0" err="1">
                <a:solidFill>
                  <a:schemeClr val="bg1"/>
                </a:solidFill>
              </a:rPr>
              <a:t>dell'universita'</a:t>
            </a:r>
            <a:r>
              <a:rPr lang="it-IT" sz="1400" b="1" dirty="0">
                <a:solidFill>
                  <a:schemeClr val="bg1"/>
                </a:solidFill>
              </a:rPr>
              <a:t> e del</a:t>
            </a:r>
            <a:r>
              <a:rPr lang="it-IT" sz="1400" dirty="0">
                <a:solidFill>
                  <a:schemeClr val="bg1"/>
                </a:solidFill>
              </a:rPr>
              <a:t>la ricerca. Essa si conforma, </a:t>
            </a:r>
            <a:r>
              <a:rPr lang="it-IT" sz="1400" dirty="0" err="1">
                <a:solidFill>
                  <a:schemeClr val="bg1"/>
                </a:solidFill>
              </a:rPr>
              <a:t>altresi'</a:t>
            </a:r>
            <a:r>
              <a:rPr lang="it-IT" sz="1400" dirty="0">
                <a:solidFill>
                  <a:schemeClr val="bg1"/>
                </a:solidFill>
              </a:rPr>
              <a:t>, alle regole e ai meccanismi contabili stabiliti dal codice civile, con i registri e libri ausiliari che si rendono necessari.</a:t>
            </a:r>
          </a:p>
          <a:p>
            <a:pPr marL="0" indent="0">
              <a:buNone/>
            </a:pPr>
            <a:endParaRPr lang="it-IT" sz="1400" dirty="0">
              <a:solidFill>
                <a:schemeClr val="bg1"/>
              </a:solidFill>
            </a:endParaRPr>
          </a:p>
        </p:txBody>
      </p:sp>
    </p:spTree>
    <p:extLst>
      <p:ext uri="{BB962C8B-B14F-4D97-AF65-F5344CB8AC3E}">
        <p14:creationId xmlns:p14="http://schemas.microsoft.com/office/powerpoint/2010/main" val="27206725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Questioni aperte piccole e grandi</a:t>
            </a:r>
          </a:p>
        </p:txBody>
      </p:sp>
      <p:sp>
        <p:nvSpPr>
          <p:cNvPr id="2" name="Rectangle 1">
            <a:extLst>
              <a:ext uri="{FF2B5EF4-FFF2-40B4-BE49-F238E27FC236}">
                <a16:creationId xmlns:a16="http://schemas.microsoft.com/office/drawing/2014/main" id="{FB0FBCDD-0AD9-9DA9-DB12-61C1DAF1375C}"/>
              </a:ext>
            </a:extLst>
          </p:cNvPr>
          <p:cNvSpPr/>
          <p:nvPr/>
        </p:nvSpPr>
        <p:spPr>
          <a:xfrm>
            <a:off x="404248" y="1960536"/>
            <a:ext cx="11383505" cy="801642"/>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TextBox 3">
            <a:extLst>
              <a:ext uri="{FF2B5EF4-FFF2-40B4-BE49-F238E27FC236}">
                <a16:creationId xmlns:a16="http://schemas.microsoft.com/office/drawing/2014/main" id="{5A4C8605-CE43-C2E3-660E-54A2A7C2E24C}"/>
              </a:ext>
            </a:extLst>
          </p:cNvPr>
          <p:cNvSpPr txBox="1"/>
          <p:nvPr/>
        </p:nvSpPr>
        <p:spPr>
          <a:xfrm>
            <a:off x="635431" y="2051031"/>
            <a:ext cx="11011545" cy="646331"/>
          </a:xfrm>
          <a:prstGeom prst="rect">
            <a:avLst/>
          </a:prstGeom>
          <a:noFill/>
        </p:spPr>
        <p:txBody>
          <a:bodyPr wrap="square" rtlCol="0">
            <a:spAutoFit/>
          </a:bodyPr>
          <a:lstStyle/>
          <a:p>
            <a:r>
              <a:rPr lang="it-IT" dirty="0"/>
              <a:t>Con l’art.28 abbiamo </a:t>
            </a:r>
            <a:r>
              <a:rPr lang="it-IT" b="1" dirty="0"/>
              <a:t>un ribaltamento della </a:t>
            </a:r>
            <a:r>
              <a:rPr lang="it-IT" dirty="0"/>
              <a:t>ratio del legislatore rispetto a quella del regolamento del 2001 che chiedeva una gestione unitaria e omogenea delle IISS annesse al convitto .</a:t>
            </a:r>
          </a:p>
        </p:txBody>
      </p:sp>
      <p:sp>
        <p:nvSpPr>
          <p:cNvPr id="10" name="Rectangle 9">
            <a:extLst>
              <a:ext uri="{FF2B5EF4-FFF2-40B4-BE49-F238E27FC236}">
                <a16:creationId xmlns:a16="http://schemas.microsoft.com/office/drawing/2014/main" id="{003E95FF-DE9E-1687-AFFB-71AD7A666CF9}"/>
              </a:ext>
            </a:extLst>
          </p:cNvPr>
          <p:cNvSpPr/>
          <p:nvPr/>
        </p:nvSpPr>
        <p:spPr>
          <a:xfrm>
            <a:off x="416517" y="4396596"/>
            <a:ext cx="224726" cy="1908000"/>
          </a:xfrm>
          <a:prstGeom prst="rect">
            <a:avLst/>
          </a:prstGeom>
          <a:solidFill>
            <a:schemeClr val="bg2"/>
          </a:solidFill>
          <a:ln>
            <a:noFill/>
          </a:ln>
          <a:effectLst>
            <a:softEdge rad="63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grpSp>
        <p:nvGrpSpPr>
          <p:cNvPr id="23" name="Group 22">
            <a:extLst>
              <a:ext uri="{FF2B5EF4-FFF2-40B4-BE49-F238E27FC236}">
                <a16:creationId xmlns:a16="http://schemas.microsoft.com/office/drawing/2014/main" id="{3ADA32FE-D820-B012-5895-D80A30D35EDC}"/>
              </a:ext>
            </a:extLst>
          </p:cNvPr>
          <p:cNvGrpSpPr/>
          <p:nvPr/>
        </p:nvGrpSpPr>
        <p:grpSpPr>
          <a:xfrm>
            <a:off x="350650" y="4429921"/>
            <a:ext cx="11847158" cy="378980"/>
            <a:chOff x="350650" y="4429921"/>
            <a:chExt cx="11847158" cy="378980"/>
          </a:xfrm>
        </p:grpSpPr>
        <p:sp>
          <p:nvSpPr>
            <p:cNvPr id="11" name="Oval 10">
              <a:extLst>
                <a:ext uri="{FF2B5EF4-FFF2-40B4-BE49-F238E27FC236}">
                  <a16:creationId xmlns:a16="http://schemas.microsoft.com/office/drawing/2014/main" id="{03346AFD-8D94-8872-7F0C-4671886997DE}"/>
                </a:ext>
              </a:extLst>
            </p:cNvPr>
            <p:cNvSpPr/>
            <p:nvPr/>
          </p:nvSpPr>
          <p:spPr>
            <a:xfrm>
              <a:off x="350650" y="4429921"/>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1</a:t>
              </a:r>
            </a:p>
          </p:txBody>
        </p:sp>
        <p:sp>
          <p:nvSpPr>
            <p:cNvPr id="14" name="TextBox 13">
              <a:extLst>
                <a:ext uri="{FF2B5EF4-FFF2-40B4-BE49-F238E27FC236}">
                  <a16:creationId xmlns:a16="http://schemas.microsoft.com/office/drawing/2014/main" id="{E0C9D37D-59DD-7D18-4ABF-F06051E07717}"/>
                </a:ext>
              </a:extLst>
            </p:cNvPr>
            <p:cNvSpPr txBox="1"/>
            <p:nvPr/>
          </p:nvSpPr>
          <p:spPr>
            <a:xfrm>
              <a:off x="656740" y="4439569"/>
              <a:ext cx="11541068" cy="369332"/>
            </a:xfrm>
            <a:prstGeom prst="rect">
              <a:avLst/>
            </a:prstGeom>
            <a:noFill/>
          </p:spPr>
          <p:txBody>
            <a:bodyPr wrap="square" rtlCol="0">
              <a:spAutoFit/>
            </a:bodyPr>
            <a:lstStyle/>
            <a:p>
              <a:r>
                <a:rPr lang="it-IT" b="1" dirty="0"/>
                <a:t>l’autonomia </a:t>
              </a:r>
              <a:r>
                <a:rPr lang="it-IT" dirty="0"/>
                <a:t>del CONVITTO </a:t>
              </a:r>
            </a:p>
          </p:txBody>
        </p:sp>
      </p:grpSp>
      <p:grpSp>
        <p:nvGrpSpPr>
          <p:cNvPr id="24" name="Group 23">
            <a:extLst>
              <a:ext uri="{FF2B5EF4-FFF2-40B4-BE49-F238E27FC236}">
                <a16:creationId xmlns:a16="http://schemas.microsoft.com/office/drawing/2014/main" id="{22A3AEBC-CDC0-2190-130C-026534750C71}"/>
              </a:ext>
            </a:extLst>
          </p:cNvPr>
          <p:cNvGrpSpPr/>
          <p:nvPr/>
        </p:nvGrpSpPr>
        <p:grpSpPr>
          <a:xfrm>
            <a:off x="350650" y="5159604"/>
            <a:ext cx="10064210" cy="369332"/>
            <a:chOff x="350650" y="5083405"/>
            <a:chExt cx="10064210" cy="369332"/>
          </a:xfrm>
        </p:grpSpPr>
        <p:sp>
          <p:nvSpPr>
            <p:cNvPr id="15" name="Oval 14">
              <a:extLst>
                <a:ext uri="{FF2B5EF4-FFF2-40B4-BE49-F238E27FC236}">
                  <a16:creationId xmlns:a16="http://schemas.microsoft.com/office/drawing/2014/main" id="{93309B49-B456-B29D-7B65-210B79027A73}"/>
                </a:ext>
              </a:extLst>
            </p:cNvPr>
            <p:cNvSpPr/>
            <p:nvPr/>
          </p:nvSpPr>
          <p:spPr>
            <a:xfrm>
              <a:off x="350650" y="5087609"/>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2</a:t>
              </a:r>
            </a:p>
          </p:txBody>
        </p:sp>
        <p:sp>
          <p:nvSpPr>
            <p:cNvPr id="16" name="TextBox 15">
              <a:extLst>
                <a:ext uri="{FF2B5EF4-FFF2-40B4-BE49-F238E27FC236}">
                  <a16:creationId xmlns:a16="http://schemas.microsoft.com/office/drawing/2014/main" id="{D3719A6B-388F-BF5B-5BA5-8E94EB4904CF}"/>
                </a:ext>
              </a:extLst>
            </p:cNvPr>
            <p:cNvSpPr txBox="1"/>
            <p:nvPr/>
          </p:nvSpPr>
          <p:spPr>
            <a:xfrm>
              <a:off x="656740" y="5083405"/>
              <a:ext cx="9758120" cy="369332"/>
            </a:xfrm>
            <a:prstGeom prst="rect">
              <a:avLst/>
            </a:prstGeom>
            <a:noFill/>
          </p:spPr>
          <p:txBody>
            <a:bodyPr wrap="square" rtlCol="0">
              <a:spAutoFit/>
            </a:bodyPr>
            <a:lstStyle/>
            <a:p>
              <a:r>
                <a:rPr lang="it-IT" dirty="0"/>
                <a:t> </a:t>
              </a:r>
              <a:r>
                <a:rPr lang="it-IT" b="1" dirty="0"/>
                <a:t>l’autonomia </a:t>
              </a:r>
              <a:r>
                <a:rPr lang="it-IT" dirty="0"/>
                <a:t>delle SCUOLE ANNESSE </a:t>
              </a:r>
            </a:p>
          </p:txBody>
        </p:sp>
      </p:grpSp>
      <p:grpSp>
        <p:nvGrpSpPr>
          <p:cNvPr id="17" name="Group 16">
            <a:extLst>
              <a:ext uri="{FF2B5EF4-FFF2-40B4-BE49-F238E27FC236}">
                <a16:creationId xmlns:a16="http://schemas.microsoft.com/office/drawing/2014/main" id="{3ABF2BC8-25A5-709E-1230-89ACB1F18913}"/>
              </a:ext>
            </a:extLst>
          </p:cNvPr>
          <p:cNvGrpSpPr/>
          <p:nvPr/>
        </p:nvGrpSpPr>
        <p:grpSpPr>
          <a:xfrm>
            <a:off x="350650" y="5879639"/>
            <a:ext cx="11759409" cy="369332"/>
            <a:chOff x="350650" y="3606329"/>
            <a:chExt cx="11759409" cy="369332"/>
          </a:xfrm>
        </p:grpSpPr>
        <p:sp>
          <p:nvSpPr>
            <p:cNvPr id="18" name="Oval 17">
              <a:extLst>
                <a:ext uri="{FF2B5EF4-FFF2-40B4-BE49-F238E27FC236}">
                  <a16:creationId xmlns:a16="http://schemas.microsoft.com/office/drawing/2014/main" id="{729AB9E6-5F4C-3524-B1EA-21F8E8759942}"/>
                </a:ext>
              </a:extLst>
            </p:cNvPr>
            <p:cNvSpPr/>
            <p:nvPr/>
          </p:nvSpPr>
          <p:spPr>
            <a:xfrm>
              <a:off x="350650" y="3610486"/>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3</a:t>
              </a:r>
            </a:p>
          </p:txBody>
        </p:sp>
        <p:sp>
          <p:nvSpPr>
            <p:cNvPr id="19" name="TextBox 18">
              <a:extLst>
                <a:ext uri="{FF2B5EF4-FFF2-40B4-BE49-F238E27FC236}">
                  <a16:creationId xmlns:a16="http://schemas.microsoft.com/office/drawing/2014/main" id="{68CDAA7C-7564-A0BF-A3D6-9A29AB34DCC5}"/>
                </a:ext>
              </a:extLst>
            </p:cNvPr>
            <p:cNvSpPr txBox="1"/>
            <p:nvPr/>
          </p:nvSpPr>
          <p:spPr>
            <a:xfrm>
              <a:off x="656740" y="3606329"/>
              <a:ext cx="11453319" cy="369332"/>
            </a:xfrm>
            <a:prstGeom prst="rect">
              <a:avLst/>
            </a:prstGeom>
            <a:noFill/>
          </p:spPr>
          <p:txBody>
            <a:bodyPr wrap="square" rtlCol="0">
              <a:spAutoFit/>
            </a:bodyPr>
            <a:lstStyle/>
            <a:p>
              <a:r>
                <a:rPr lang="it-IT" dirty="0"/>
                <a:t>Causa del sorgere di nuove e ulteriori problematiche in aggiunta a quelle già esistenti</a:t>
              </a:r>
            </a:p>
          </p:txBody>
        </p:sp>
      </p:grpSp>
      <p:sp>
        <p:nvSpPr>
          <p:cNvPr id="20" name="TextBox 19">
            <a:extLst>
              <a:ext uri="{FF2B5EF4-FFF2-40B4-BE49-F238E27FC236}">
                <a16:creationId xmlns:a16="http://schemas.microsoft.com/office/drawing/2014/main" id="{8C2A970F-D5F4-38D1-9938-59BCD8CB1355}"/>
              </a:ext>
            </a:extLst>
          </p:cNvPr>
          <p:cNvSpPr txBox="1"/>
          <p:nvPr/>
        </p:nvSpPr>
        <p:spPr>
          <a:xfrm>
            <a:off x="4378039" y="3444888"/>
            <a:ext cx="2078181" cy="369332"/>
          </a:xfrm>
          <a:prstGeom prst="rect">
            <a:avLst/>
          </a:prstGeom>
          <a:noFill/>
        </p:spPr>
        <p:txBody>
          <a:bodyPr wrap="square" rtlCol="0">
            <a:spAutoFit/>
          </a:bodyPr>
          <a:lstStyle/>
          <a:p>
            <a:pPr algn="ctr"/>
            <a:r>
              <a:rPr lang="it-IT" dirty="0"/>
              <a:t> L’art 28 dispone </a:t>
            </a:r>
          </a:p>
        </p:txBody>
      </p:sp>
      <p:cxnSp>
        <p:nvCxnSpPr>
          <p:cNvPr id="22" name="Straight Connector 21">
            <a:extLst>
              <a:ext uri="{FF2B5EF4-FFF2-40B4-BE49-F238E27FC236}">
                <a16:creationId xmlns:a16="http://schemas.microsoft.com/office/drawing/2014/main" id="{43B42CA2-7FE4-47D0-966B-9886CCD82705}"/>
              </a:ext>
            </a:extLst>
          </p:cNvPr>
          <p:cNvCxnSpPr>
            <a:cxnSpLocks/>
          </p:cNvCxnSpPr>
          <p:nvPr/>
        </p:nvCxnSpPr>
        <p:spPr>
          <a:xfrm>
            <a:off x="4388562" y="3814220"/>
            <a:ext cx="2057134"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03379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12192000" cy="762942"/>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317713"/>
            <a:ext cx="12204000" cy="782326"/>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PROBLEMATICA: SOPRAVVIVENZA O MENO DI UN POTERE/DOVERE DI VISTO/ CONTROLLO A LIVELLO DI USR ( DR O ATP) SUI CONVITTI NAZIONALI.</a:t>
            </a:r>
          </a:p>
        </p:txBody>
      </p:sp>
      <p:sp>
        <p:nvSpPr>
          <p:cNvPr id="2" name="Rectangle 1">
            <a:extLst>
              <a:ext uri="{FF2B5EF4-FFF2-40B4-BE49-F238E27FC236}">
                <a16:creationId xmlns:a16="http://schemas.microsoft.com/office/drawing/2014/main" id="{FB0FBCDD-0AD9-9DA9-DB12-61C1DAF1375C}"/>
              </a:ext>
            </a:extLst>
          </p:cNvPr>
          <p:cNvSpPr/>
          <p:nvPr/>
        </p:nvSpPr>
        <p:spPr>
          <a:xfrm>
            <a:off x="433953" y="1960536"/>
            <a:ext cx="11383505" cy="4410332"/>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1" name="Group 10">
            <a:extLst>
              <a:ext uri="{FF2B5EF4-FFF2-40B4-BE49-F238E27FC236}">
                <a16:creationId xmlns:a16="http://schemas.microsoft.com/office/drawing/2014/main" id="{B33A1417-D13A-165E-8694-85B813ED7B38}"/>
              </a:ext>
            </a:extLst>
          </p:cNvPr>
          <p:cNvGrpSpPr/>
          <p:nvPr/>
        </p:nvGrpSpPr>
        <p:grpSpPr>
          <a:xfrm>
            <a:off x="250235" y="3060916"/>
            <a:ext cx="11396741" cy="967288"/>
            <a:chOff x="250235" y="2519696"/>
            <a:chExt cx="11396741" cy="967288"/>
          </a:xfrm>
        </p:grpSpPr>
        <p:sp>
          <p:nvSpPr>
            <p:cNvPr id="4" name="TextBox 3">
              <a:extLst>
                <a:ext uri="{FF2B5EF4-FFF2-40B4-BE49-F238E27FC236}">
                  <a16:creationId xmlns:a16="http://schemas.microsoft.com/office/drawing/2014/main" id="{5A4C8605-CE43-C2E3-660E-54A2A7C2E24C}"/>
                </a:ext>
              </a:extLst>
            </p:cNvPr>
            <p:cNvSpPr txBox="1"/>
            <p:nvPr/>
          </p:nvSpPr>
          <p:spPr>
            <a:xfrm>
              <a:off x="635431" y="2563654"/>
              <a:ext cx="11011545" cy="923330"/>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Il quesito, </a:t>
              </a:r>
              <a:r>
                <a:rPr lang="it-IT" b="1" dirty="0">
                  <a:latin typeface="Arial" panose="020B0604020202020204" pitchFamily="34" charset="0"/>
                  <a:cs typeface="Arial" panose="020B0604020202020204" pitchFamily="34" charset="0"/>
                </a:rPr>
                <a:t>non teorico</a:t>
              </a:r>
              <a:r>
                <a:rPr lang="it-IT" dirty="0">
                  <a:latin typeface="Arial" panose="020B0604020202020204" pitchFamily="34" charset="0"/>
                  <a:cs typeface="Arial" panose="020B0604020202020204" pitchFamily="34" charset="0"/>
                </a:rPr>
                <a:t>, sorge poiché il Convitto Nazionale di Cagliari, continua a sottoporre all’attenzione del USR Sardegna gli atti (bilancio previsione e consuntivo del Convitto e della annessa Fondazione), in attesa di un visto di approvazione degli stessi.</a:t>
              </a:r>
            </a:p>
          </p:txBody>
        </p:sp>
        <p:sp>
          <p:nvSpPr>
            <p:cNvPr id="6" name="Oval 5">
              <a:extLst>
                <a:ext uri="{FF2B5EF4-FFF2-40B4-BE49-F238E27FC236}">
                  <a16:creationId xmlns:a16="http://schemas.microsoft.com/office/drawing/2014/main" id="{29DD26C2-91D4-2A91-7F49-9F1ACD2C6C7F}"/>
                </a:ext>
              </a:extLst>
            </p:cNvPr>
            <p:cNvSpPr/>
            <p:nvPr/>
          </p:nvSpPr>
          <p:spPr>
            <a:xfrm>
              <a:off x="250235" y="2519696"/>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1</a:t>
              </a:r>
            </a:p>
          </p:txBody>
        </p:sp>
      </p:grpSp>
      <p:grpSp>
        <p:nvGrpSpPr>
          <p:cNvPr id="14" name="Group 13">
            <a:extLst>
              <a:ext uri="{FF2B5EF4-FFF2-40B4-BE49-F238E27FC236}">
                <a16:creationId xmlns:a16="http://schemas.microsoft.com/office/drawing/2014/main" id="{1A2D47CB-0561-72B8-0558-F511DCC149C0}"/>
              </a:ext>
            </a:extLst>
          </p:cNvPr>
          <p:cNvGrpSpPr/>
          <p:nvPr/>
        </p:nvGrpSpPr>
        <p:grpSpPr>
          <a:xfrm>
            <a:off x="250235" y="4719281"/>
            <a:ext cx="11396741" cy="1043047"/>
            <a:chOff x="250235" y="4095822"/>
            <a:chExt cx="11396741" cy="1043047"/>
          </a:xfrm>
        </p:grpSpPr>
        <p:sp>
          <p:nvSpPr>
            <p:cNvPr id="5" name="TextBox 4">
              <a:extLst>
                <a:ext uri="{FF2B5EF4-FFF2-40B4-BE49-F238E27FC236}">
                  <a16:creationId xmlns:a16="http://schemas.microsoft.com/office/drawing/2014/main" id="{62B9A269-7366-13E7-8DCE-D5744090464F}"/>
                </a:ext>
              </a:extLst>
            </p:cNvPr>
            <p:cNvSpPr txBox="1"/>
            <p:nvPr/>
          </p:nvSpPr>
          <p:spPr>
            <a:xfrm>
              <a:off x="635431" y="4215539"/>
              <a:ext cx="11011545" cy="923330"/>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Visto dato solo fino al 2017 dall’ufficio territorialmente competente (ATP di CA), </a:t>
              </a:r>
              <a:r>
                <a:rPr lang="it-IT" u="sng" dirty="0">
                  <a:latin typeface="Arial" panose="020B0604020202020204" pitchFamily="34" charset="0"/>
                  <a:cs typeface="Arial" panose="020B0604020202020204" pitchFamily="34" charset="0"/>
                </a:rPr>
                <a:t>ma solo in relazione alle scuole annesse al Convitto che non erano disciplinate nel D.I. 1° febbraio 2001, n. 44</a:t>
              </a:r>
              <a:r>
                <a:rPr lang="it-IT" dirty="0">
                  <a:latin typeface="Arial" panose="020B0604020202020204" pitchFamily="34" charset="0"/>
                  <a:cs typeface="Arial" panose="020B0604020202020204" pitchFamily="34" charset="0"/>
                </a:rPr>
                <a:t>- Regolamento concernente le "Istruzioni generali sulla gestione amministrativo-contabile delle istituzioni scolastiche".</a:t>
              </a:r>
            </a:p>
          </p:txBody>
        </p:sp>
        <p:sp>
          <p:nvSpPr>
            <p:cNvPr id="7" name="Oval 6">
              <a:extLst>
                <a:ext uri="{FF2B5EF4-FFF2-40B4-BE49-F238E27FC236}">
                  <a16:creationId xmlns:a16="http://schemas.microsoft.com/office/drawing/2014/main" id="{28B30890-C69E-5D95-DDC4-59901C9D1E3C}"/>
                </a:ext>
              </a:extLst>
            </p:cNvPr>
            <p:cNvSpPr/>
            <p:nvPr/>
          </p:nvSpPr>
          <p:spPr>
            <a:xfrm>
              <a:off x="250235" y="4095822"/>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2</a:t>
              </a:r>
            </a:p>
          </p:txBody>
        </p:sp>
      </p:grpSp>
      <p:sp>
        <p:nvSpPr>
          <p:cNvPr id="10" name="Rectangle 9">
            <a:extLst>
              <a:ext uri="{FF2B5EF4-FFF2-40B4-BE49-F238E27FC236}">
                <a16:creationId xmlns:a16="http://schemas.microsoft.com/office/drawing/2014/main" id="{3C997887-45A2-95AB-0C6C-864E9C2ED6DA}"/>
              </a:ext>
            </a:extLst>
          </p:cNvPr>
          <p:cNvSpPr/>
          <p:nvPr/>
        </p:nvSpPr>
        <p:spPr>
          <a:xfrm>
            <a:off x="250235" y="2036624"/>
            <a:ext cx="1509292" cy="333214"/>
          </a:xfrm>
          <a:prstGeom prst="rect">
            <a:avLst/>
          </a:prstGeom>
          <a:solidFill>
            <a:srgbClr val="C00000"/>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t>Visione USR </a:t>
            </a:r>
          </a:p>
        </p:txBody>
      </p:sp>
    </p:spTree>
    <p:extLst>
      <p:ext uri="{BB962C8B-B14F-4D97-AF65-F5344CB8AC3E}">
        <p14:creationId xmlns:p14="http://schemas.microsoft.com/office/powerpoint/2010/main" val="11724694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12192000" cy="762942"/>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317713"/>
            <a:ext cx="12204000"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PROBLEMATICA: SOPRAVVIVENZA O MENO DI UN POTERE/DOVERE DI VISTO/ CONTROLLO A LIVELLO DI USR ( DR O ATP) SUI CONVITTI NAZIONALI. </a:t>
            </a:r>
          </a:p>
        </p:txBody>
      </p:sp>
      <p:sp>
        <p:nvSpPr>
          <p:cNvPr id="2" name="Rectangle 1">
            <a:extLst>
              <a:ext uri="{FF2B5EF4-FFF2-40B4-BE49-F238E27FC236}">
                <a16:creationId xmlns:a16="http://schemas.microsoft.com/office/drawing/2014/main" id="{FB0FBCDD-0AD9-9DA9-DB12-61C1DAF1375C}"/>
              </a:ext>
            </a:extLst>
          </p:cNvPr>
          <p:cNvSpPr/>
          <p:nvPr/>
        </p:nvSpPr>
        <p:spPr>
          <a:xfrm>
            <a:off x="433953" y="1614168"/>
            <a:ext cx="11383505" cy="4579751"/>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1" name="Group 10">
            <a:extLst>
              <a:ext uri="{FF2B5EF4-FFF2-40B4-BE49-F238E27FC236}">
                <a16:creationId xmlns:a16="http://schemas.microsoft.com/office/drawing/2014/main" id="{B33A1417-D13A-165E-8694-85B813ED7B38}"/>
              </a:ext>
            </a:extLst>
          </p:cNvPr>
          <p:cNvGrpSpPr/>
          <p:nvPr/>
        </p:nvGrpSpPr>
        <p:grpSpPr>
          <a:xfrm>
            <a:off x="250235" y="1980250"/>
            <a:ext cx="11396741" cy="628733"/>
            <a:chOff x="250235" y="2519696"/>
            <a:chExt cx="11396741" cy="628733"/>
          </a:xfrm>
        </p:grpSpPr>
        <p:sp>
          <p:nvSpPr>
            <p:cNvPr id="4" name="TextBox 3">
              <a:extLst>
                <a:ext uri="{FF2B5EF4-FFF2-40B4-BE49-F238E27FC236}">
                  <a16:creationId xmlns:a16="http://schemas.microsoft.com/office/drawing/2014/main" id="{5A4C8605-CE43-C2E3-660E-54A2A7C2E24C}"/>
                </a:ext>
              </a:extLst>
            </p:cNvPr>
            <p:cNvSpPr txBox="1"/>
            <p:nvPr/>
          </p:nvSpPr>
          <p:spPr>
            <a:xfrm>
              <a:off x="635431" y="2563654"/>
              <a:ext cx="11011545" cy="584775"/>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ai sensi dell’art 28 del DECRETO 28 agosto 2018, n. 129 la gestione amministrativo-contabile </a:t>
              </a:r>
              <a:r>
                <a:rPr lang="it-IT" sz="1600" b="1" dirty="0">
                  <a:latin typeface="Arial" panose="020B0604020202020204" pitchFamily="34" charset="0"/>
                  <a:cs typeface="Arial" panose="020B0604020202020204" pitchFamily="34" charset="0"/>
                </a:rPr>
                <a:t>dei convitti e degli educandati è autonoma e separata da quella delle istituzioni scolastiche </a:t>
              </a:r>
              <a:r>
                <a:rPr lang="it-IT" sz="1600" dirty="0">
                  <a:latin typeface="Arial" panose="020B0604020202020204" pitchFamily="34" charset="0"/>
                  <a:cs typeface="Arial" panose="020B0604020202020204" pitchFamily="34" charset="0"/>
                </a:rPr>
                <a:t>annesse ai medesimi. </a:t>
              </a:r>
            </a:p>
          </p:txBody>
        </p:sp>
        <p:sp>
          <p:nvSpPr>
            <p:cNvPr id="6" name="Oval 5">
              <a:extLst>
                <a:ext uri="{FF2B5EF4-FFF2-40B4-BE49-F238E27FC236}">
                  <a16:creationId xmlns:a16="http://schemas.microsoft.com/office/drawing/2014/main" id="{29DD26C2-91D4-2A91-7F49-9F1ACD2C6C7F}"/>
                </a:ext>
              </a:extLst>
            </p:cNvPr>
            <p:cNvSpPr/>
            <p:nvPr/>
          </p:nvSpPr>
          <p:spPr>
            <a:xfrm>
              <a:off x="250235" y="2519696"/>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1</a:t>
              </a:r>
            </a:p>
          </p:txBody>
        </p:sp>
      </p:grpSp>
      <p:grpSp>
        <p:nvGrpSpPr>
          <p:cNvPr id="14" name="Group 13">
            <a:extLst>
              <a:ext uri="{FF2B5EF4-FFF2-40B4-BE49-F238E27FC236}">
                <a16:creationId xmlns:a16="http://schemas.microsoft.com/office/drawing/2014/main" id="{1A2D47CB-0561-72B8-0558-F511DCC149C0}"/>
              </a:ext>
            </a:extLst>
          </p:cNvPr>
          <p:cNvGrpSpPr/>
          <p:nvPr/>
        </p:nvGrpSpPr>
        <p:grpSpPr>
          <a:xfrm>
            <a:off x="250235" y="2994159"/>
            <a:ext cx="11396741" cy="1689377"/>
            <a:chOff x="250235" y="4095822"/>
            <a:chExt cx="11396741" cy="1689377"/>
          </a:xfrm>
        </p:grpSpPr>
        <p:sp>
          <p:nvSpPr>
            <p:cNvPr id="5" name="TextBox 4">
              <a:extLst>
                <a:ext uri="{FF2B5EF4-FFF2-40B4-BE49-F238E27FC236}">
                  <a16:creationId xmlns:a16="http://schemas.microsoft.com/office/drawing/2014/main" id="{62B9A269-7366-13E7-8DCE-D5744090464F}"/>
                </a:ext>
              </a:extLst>
            </p:cNvPr>
            <p:cNvSpPr txBox="1"/>
            <p:nvPr/>
          </p:nvSpPr>
          <p:spPr>
            <a:xfrm>
              <a:off x="635431" y="4215539"/>
              <a:ext cx="11011545" cy="1569660"/>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Mentre il 129 del 2018, disciplinando le istituzioni scolastiche annesse ai convitti e agli educandati, recepisce che sono dotate di autonomia e sono gestite secondo le disposizioni del regolamento stesso e saranno poi prese di conseguenza in carico dal collegio dei Revisori MEF-MIM, per ciò che concerne i Convitti si limita a stabilire che </a:t>
              </a:r>
              <a:r>
                <a:rPr lang="it-IT" sz="1600" b="1" dirty="0">
                  <a:latin typeface="Arial" panose="020B0604020202020204" pitchFamily="34" charset="0"/>
                  <a:cs typeface="Arial" panose="020B0604020202020204" pitchFamily="34" charset="0"/>
                </a:rPr>
                <a:t>la gestione amministrativo-contabile dei convitti e degli educandati è disciplinata</a:t>
              </a:r>
              <a:r>
                <a:rPr lang="it-IT" sz="1600" dirty="0">
                  <a:latin typeface="Arial" panose="020B0604020202020204" pitchFamily="34" charset="0"/>
                  <a:cs typeface="Arial" panose="020B0604020202020204" pitchFamily="34" charset="0"/>
                </a:rPr>
                <a:t> dalla </a:t>
              </a:r>
              <a:r>
                <a:rPr lang="it-IT" sz="1600" b="1" dirty="0">
                  <a:latin typeface="Arial" panose="020B0604020202020204" pitchFamily="34" charset="0"/>
                  <a:cs typeface="Arial" panose="020B0604020202020204" pitchFamily="34" charset="0"/>
                </a:rPr>
                <a:t>normativa vigente in materia di contabilità e finanza pubblica e da apposito regolamento</a:t>
              </a:r>
              <a:r>
                <a:rPr lang="it-IT" sz="1600" dirty="0">
                  <a:latin typeface="Arial" panose="020B0604020202020204" pitchFamily="34" charset="0"/>
                  <a:cs typeface="Arial" panose="020B0604020202020204" pitchFamily="34" charset="0"/>
                </a:rPr>
                <a:t>, adottato con delibera del Consiglio di amministrazione e sottoposto all'approvazione del Ministero dell'istruzione, dell’università e della ricerca. </a:t>
              </a:r>
            </a:p>
          </p:txBody>
        </p:sp>
        <p:sp>
          <p:nvSpPr>
            <p:cNvPr id="7" name="Oval 6">
              <a:extLst>
                <a:ext uri="{FF2B5EF4-FFF2-40B4-BE49-F238E27FC236}">
                  <a16:creationId xmlns:a16="http://schemas.microsoft.com/office/drawing/2014/main" id="{28B30890-C69E-5D95-DDC4-59901C9D1E3C}"/>
                </a:ext>
              </a:extLst>
            </p:cNvPr>
            <p:cNvSpPr/>
            <p:nvPr/>
          </p:nvSpPr>
          <p:spPr>
            <a:xfrm>
              <a:off x="250235" y="4095822"/>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2</a:t>
              </a:r>
            </a:p>
          </p:txBody>
        </p:sp>
      </p:grpSp>
      <p:grpSp>
        <p:nvGrpSpPr>
          <p:cNvPr id="3" name="Group 2">
            <a:extLst>
              <a:ext uri="{FF2B5EF4-FFF2-40B4-BE49-F238E27FC236}">
                <a16:creationId xmlns:a16="http://schemas.microsoft.com/office/drawing/2014/main" id="{538128E6-615F-41BA-BC82-81BB5015443A}"/>
              </a:ext>
            </a:extLst>
          </p:cNvPr>
          <p:cNvGrpSpPr/>
          <p:nvPr/>
        </p:nvGrpSpPr>
        <p:grpSpPr>
          <a:xfrm>
            <a:off x="250235" y="5068712"/>
            <a:ext cx="11396741" cy="874955"/>
            <a:chOff x="250235" y="2519696"/>
            <a:chExt cx="11396741" cy="874955"/>
          </a:xfrm>
        </p:grpSpPr>
        <p:sp>
          <p:nvSpPr>
            <p:cNvPr id="8" name="TextBox 7">
              <a:extLst>
                <a:ext uri="{FF2B5EF4-FFF2-40B4-BE49-F238E27FC236}">
                  <a16:creationId xmlns:a16="http://schemas.microsoft.com/office/drawing/2014/main" id="{D948317B-64B2-1492-FD93-D88BB92A4ACB}"/>
                </a:ext>
              </a:extLst>
            </p:cNvPr>
            <p:cNvSpPr txBox="1"/>
            <p:nvPr/>
          </p:nvSpPr>
          <p:spPr>
            <a:xfrm>
              <a:off x="635431" y="2563654"/>
              <a:ext cx="11011545" cy="830997"/>
            </a:xfrm>
            <a:prstGeom prst="rect">
              <a:avLst/>
            </a:prstGeom>
            <a:noFill/>
          </p:spPr>
          <p:txBody>
            <a:bodyPr wrap="square" rtlCol="0">
              <a:spAutoFit/>
            </a:bodyPr>
            <a:lstStyle/>
            <a:p>
              <a:r>
                <a:rPr lang="it-IT" sz="1600" b="1" dirty="0">
                  <a:latin typeface="Arial" panose="020B0604020202020204" pitchFamily="34" charset="0"/>
                  <a:cs typeface="Arial" panose="020B0604020202020204" pitchFamily="34" charset="0"/>
                </a:rPr>
                <a:t>Appositi regolamenti</a:t>
              </a:r>
              <a:r>
                <a:rPr lang="it-IT" sz="1600" dirty="0">
                  <a:latin typeface="Arial" panose="020B0604020202020204" pitchFamily="34" charset="0"/>
                  <a:cs typeface="Arial" panose="020B0604020202020204" pitchFamily="34" charset="0"/>
                </a:rPr>
                <a:t> </a:t>
              </a:r>
              <a:r>
                <a:rPr lang="it-IT" sz="1600" b="1" dirty="0">
                  <a:latin typeface="Arial" panose="020B0604020202020204" pitchFamily="34" charset="0"/>
                  <a:cs typeface="Arial" panose="020B0604020202020204" pitchFamily="34" charset="0"/>
                </a:rPr>
                <a:t>mai approvati dal Ministero, il CDA del Convitto di Cagliari nello specifico ne ha deliberato uno senza nulla indicare circa un’eventuale approvazione da parte del USR Sardegna o ATP ma  non ne ha mai ottenuto l’approvazione a livello ministeriale.</a:t>
              </a:r>
            </a:p>
          </p:txBody>
        </p:sp>
        <p:sp>
          <p:nvSpPr>
            <p:cNvPr id="9" name="Oval 8">
              <a:extLst>
                <a:ext uri="{FF2B5EF4-FFF2-40B4-BE49-F238E27FC236}">
                  <a16:creationId xmlns:a16="http://schemas.microsoft.com/office/drawing/2014/main" id="{DA1ADF42-0E26-2FB4-D263-47A6D8A3CC76}"/>
                </a:ext>
              </a:extLst>
            </p:cNvPr>
            <p:cNvSpPr/>
            <p:nvPr/>
          </p:nvSpPr>
          <p:spPr>
            <a:xfrm>
              <a:off x="250235" y="2519696"/>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3</a:t>
              </a:r>
            </a:p>
          </p:txBody>
        </p:sp>
      </p:grpSp>
    </p:spTree>
    <p:extLst>
      <p:ext uri="{BB962C8B-B14F-4D97-AF65-F5344CB8AC3E}">
        <p14:creationId xmlns:p14="http://schemas.microsoft.com/office/powerpoint/2010/main" val="1560048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12192000" cy="762942"/>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317713"/>
            <a:ext cx="12204000"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PROBLEMATICA: SOPRAVVIVENZA O MENO DI UN POTERE/DOVERE DI VISTO/ CONTROLLO A LIVELLO DI USR ( DR O ATP) SUI CONVITTI NAZIONALI. </a:t>
            </a:r>
          </a:p>
        </p:txBody>
      </p:sp>
      <p:sp>
        <p:nvSpPr>
          <p:cNvPr id="2" name="Rectangle 1">
            <a:extLst>
              <a:ext uri="{FF2B5EF4-FFF2-40B4-BE49-F238E27FC236}">
                <a16:creationId xmlns:a16="http://schemas.microsoft.com/office/drawing/2014/main" id="{FB0FBCDD-0AD9-9DA9-DB12-61C1DAF1375C}"/>
              </a:ext>
            </a:extLst>
          </p:cNvPr>
          <p:cNvSpPr/>
          <p:nvPr/>
        </p:nvSpPr>
        <p:spPr>
          <a:xfrm>
            <a:off x="433953" y="1789288"/>
            <a:ext cx="11383505" cy="4404631"/>
          </a:xfrm>
          <a:prstGeom prst="rect">
            <a:avLst/>
          </a:prstGeom>
          <a:solidFill>
            <a:schemeClr val="bg1"/>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nvGrpSpPr>
          <p:cNvPr id="11" name="Group 10">
            <a:extLst>
              <a:ext uri="{FF2B5EF4-FFF2-40B4-BE49-F238E27FC236}">
                <a16:creationId xmlns:a16="http://schemas.microsoft.com/office/drawing/2014/main" id="{B33A1417-D13A-165E-8694-85B813ED7B38}"/>
              </a:ext>
            </a:extLst>
          </p:cNvPr>
          <p:cNvGrpSpPr/>
          <p:nvPr/>
        </p:nvGrpSpPr>
        <p:grpSpPr>
          <a:xfrm>
            <a:off x="250235" y="2354325"/>
            <a:ext cx="11396741" cy="1613618"/>
            <a:chOff x="250235" y="2519696"/>
            <a:chExt cx="11396741" cy="1613618"/>
          </a:xfrm>
        </p:grpSpPr>
        <p:sp>
          <p:nvSpPr>
            <p:cNvPr id="4" name="TextBox 3">
              <a:extLst>
                <a:ext uri="{FF2B5EF4-FFF2-40B4-BE49-F238E27FC236}">
                  <a16:creationId xmlns:a16="http://schemas.microsoft.com/office/drawing/2014/main" id="{5A4C8605-CE43-C2E3-660E-54A2A7C2E24C}"/>
                </a:ext>
              </a:extLst>
            </p:cNvPr>
            <p:cNvSpPr txBox="1"/>
            <p:nvPr/>
          </p:nvSpPr>
          <p:spPr>
            <a:xfrm>
              <a:off x="635431" y="2563654"/>
              <a:ext cx="11011545" cy="1569660"/>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In relazione alla </a:t>
              </a:r>
              <a:r>
                <a:rPr lang="it-IT" sz="1600" b="1" dirty="0">
                  <a:latin typeface="Arial" panose="020B0604020202020204" pitchFamily="34" charset="0"/>
                  <a:cs typeface="Arial" panose="020B0604020202020204" pitchFamily="34" charset="0"/>
                </a:rPr>
                <a:t>normativa vigente </a:t>
              </a:r>
              <a:r>
                <a:rPr lang="it-IT" sz="1600" u="sng" dirty="0">
                  <a:latin typeface="Arial" panose="020B0604020202020204" pitchFamily="34" charset="0"/>
                  <a:cs typeface="Arial" panose="020B0604020202020204" pitchFamily="34" charset="0"/>
                </a:rPr>
                <a:t>il convitto ritiene ancora applicabile la fattispecie</a:t>
              </a:r>
              <a:r>
                <a:rPr lang="it-IT" sz="1600" dirty="0">
                  <a:latin typeface="Arial" panose="020B0604020202020204" pitchFamily="34" charset="0"/>
                  <a:cs typeface="Arial" panose="020B0604020202020204" pitchFamily="34" charset="0"/>
                </a:rPr>
                <a:t> prevista dal </a:t>
              </a:r>
              <a:r>
                <a:rPr lang="it-IT" sz="1600" b="1" dirty="0">
                  <a:latin typeface="Arial" panose="020B0604020202020204" pitchFamily="34" charset="0"/>
                  <a:cs typeface="Arial" panose="020B0604020202020204" pitchFamily="34" charset="0"/>
                </a:rPr>
                <a:t>REGIO DECRETO 30 aprile 1931 , n. 854 </a:t>
              </a:r>
              <a:r>
                <a:rPr lang="it-IT" sz="1600" b="1" u="sng" dirty="0">
                  <a:latin typeface="Arial" panose="020B0604020202020204" pitchFamily="34" charset="0"/>
                  <a:cs typeface="Arial" panose="020B0604020202020204" pitchFamily="34" charset="0"/>
                </a:rPr>
                <a:t>all’art 74- 75</a:t>
              </a:r>
              <a:r>
                <a:rPr lang="it-IT" sz="1600" u="sng" dirty="0">
                  <a:latin typeface="Arial" panose="020B0604020202020204" pitchFamily="34" charset="0"/>
                  <a:cs typeface="Arial" panose="020B0604020202020204" pitchFamily="34" charset="0"/>
                </a:rPr>
                <a:t>  dove è previsto un controllo da parte della </a:t>
              </a:r>
              <a:r>
                <a:rPr lang="it-IT" sz="1600" b="1" u="sng" dirty="0">
                  <a:latin typeface="Arial" panose="020B0604020202020204" pitchFamily="34" charset="0"/>
                  <a:cs typeface="Arial" panose="020B0604020202020204" pitchFamily="34" charset="0"/>
                </a:rPr>
                <a:t>La Giunta per l'istruzione media, previa revisione della ragioneria del R. Provveditorato agli studi</a:t>
              </a:r>
              <a:r>
                <a:rPr lang="it-IT" sz="1600" dirty="0">
                  <a:latin typeface="Arial" panose="020B0604020202020204" pitchFamily="34" charset="0"/>
                  <a:cs typeface="Arial" panose="020B0604020202020204" pitchFamily="34" charset="0"/>
                </a:rPr>
                <a:t>, esamina il conto consuntivo anche per quanto riguarda la parte morale della gestione. Ove non ritenga di approvarlo integralmente, lo restituisce alla amministrazione del Convitto per i chiarimenti o le modifiche del caso. L'approvazione definitiva per parte della Giunta deve intervenire non oltre il 31 marzo.</a:t>
              </a:r>
            </a:p>
          </p:txBody>
        </p:sp>
        <p:sp>
          <p:nvSpPr>
            <p:cNvPr id="6" name="Oval 5">
              <a:extLst>
                <a:ext uri="{FF2B5EF4-FFF2-40B4-BE49-F238E27FC236}">
                  <a16:creationId xmlns:a16="http://schemas.microsoft.com/office/drawing/2014/main" id="{29DD26C2-91D4-2A91-7F49-9F1ACD2C6C7F}"/>
                </a:ext>
              </a:extLst>
            </p:cNvPr>
            <p:cNvSpPr/>
            <p:nvPr/>
          </p:nvSpPr>
          <p:spPr>
            <a:xfrm>
              <a:off x="250235" y="2519696"/>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1</a:t>
              </a:r>
            </a:p>
          </p:txBody>
        </p:sp>
      </p:grpSp>
      <p:grpSp>
        <p:nvGrpSpPr>
          <p:cNvPr id="14" name="Group 13">
            <a:extLst>
              <a:ext uri="{FF2B5EF4-FFF2-40B4-BE49-F238E27FC236}">
                <a16:creationId xmlns:a16="http://schemas.microsoft.com/office/drawing/2014/main" id="{1A2D47CB-0561-72B8-0558-F511DCC149C0}"/>
              </a:ext>
            </a:extLst>
          </p:cNvPr>
          <p:cNvGrpSpPr/>
          <p:nvPr/>
        </p:nvGrpSpPr>
        <p:grpSpPr>
          <a:xfrm>
            <a:off x="250235" y="3919860"/>
            <a:ext cx="11396741" cy="1196935"/>
            <a:chOff x="250235" y="4095822"/>
            <a:chExt cx="11396741" cy="1196935"/>
          </a:xfrm>
        </p:grpSpPr>
        <p:sp>
          <p:nvSpPr>
            <p:cNvPr id="5" name="TextBox 4">
              <a:extLst>
                <a:ext uri="{FF2B5EF4-FFF2-40B4-BE49-F238E27FC236}">
                  <a16:creationId xmlns:a16="http://schemas.microsoft.com/office/drawing/2014/main" id="{62B9A269-7366-13E7-8DCE-D5744090464F}"/>
                </a:ext>
              </a:extLst>
            </p:cNvPr>
            <p:cNvSpPr txBox="1"/>
            <p:nvPr/>
          </p:nvSpPr>
          <p:spPr>
            <a:xfrm>
              <a:off x="635431" y="4215539"/>
              <a:ext cx="11011545" cy="1077218"/>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Tale norma prevede inoltre che un esemplare del conto consuntivo approvato e copia della relativa deliberazione della Giunta sono da questa rinviati al Convitto; l'altro esemplare </a:t>
              </a:r>
              <a:r>
                <a:rPr lang="it-IT" sz="1600" dirty="0" err="1">
                  <a:latin typeface="Arial" panose="020B0604020202020204" pitchFamily="34" charset="0"/>
                  <a:cs typeface="Arial" panose="020B0604020202020204" pitchFamily="34" charset="0"/>
                </a:rPr>
                <a:t>e'</a:t>
              </a:r>
              <a:r>
                <a:rPr lang="it-IT" sz="1600" dirty="0">
                  <a:latin typeface="Arial" panose="020B0604020202020204" pitchFamily="34" charset="0"/>
                  <a:cs typeface="Arial" panose="020B0604020202020204" pitchFamily="34" charset="0"/>
                </a:rPr>
                <a:t> dalla Giunta medesima sottoposto al </a:t>
              </a:r>
              <a:r>
                <a:rPr lang="it-IT" sz="1600" b="1" dirty="0">
                  <a:latin typeface="Arial" panose="020B0604020202020204" pitchFamily="34" charset="0"/>
                  <a:cs typeface="Arial" panose="020B0604020202020204" pitchFamily="34" charset="0"/>
                </a:rPr>
                <a:t>giudizio della Corte dei conti</a:t>
              </a:r>
              <a:r>
                <a:rPr lang="it-IT" sz="1600" dirty="0">
                  <a:latin typeface="Arial" panose="020B0604020202020204" pitchFamily="34" charset="0"/>
                  <a:cs typeface="Arial" panose="020B0604020202020204" pitchFamily="34" charset="0"/>
                </a:rPr>
                <a:t>. Un esemplare della relazione del rettore di cui all'art. 71 </a:t>
              </a:r>
              <a:r>
                <a:rPr lang="it-IT" sz="1600" dirty="0" err="1">
                  <a:latin typeface="Arial" panose="020B0604020202020204" pitchFamily="34" charset="0"/>
                  <a:cs typeface="Arial" panose="020B0604020202020204" pitchFamily="34" charset="0"/>
                </a:rPr>
                <a:t>e'</a:t>
              </a:r>
              <a:r>
                <a:rPr lang="it-IT" sz="1600" dirty="0">
                  <a:latin typeface="Arial" panose="020B0604020202020204" pitchFamily="34" charset="0"/>
                  <a:cs typeface="Arial" panose="020B0604020202020204" pitchFamily="34" charset="0"/>
                </a:rPr>
                <a:t> </a:t>
              </a:r>
              <a:r>
                <a:rPr lang="it-IT" sz="1600" b="1" dirty="0">
                  <a:latin typeface="Arial" panose="020B0604020202020204" pitchFamily="34" charset="0"/>
                  <a:cs typeface="Arial" panose="020B0604020202020204" pitchFamily="34" charset="0"/>
                </a:rPr>
                <a:t>inviato dalla Giunta al Ministero della educazione nazionale.</a:t>
              </a:r>
              <a:endParaRPr lang="it-IT" sz="1600" dirty="0">
                <a:latin typeface="Arial" panose="020B0604020202020204" pitchFamily="34" charset="0"/>
                <a:cs typeface="Arial" panose="020B0604020202020204" pitchFamily="34" charset="0"/>
              </a:endParaRPr>
            </a:p>
          </p:txBody>
        </p:sp>
        <p:sp>
          <p:nvSpPr>
            <p:cNvPr id="7" name="Oval 6">
              <a:extLst>
                <a:ext uri="{FF2B5EF4-FFF2-40B4-BE49-F238E27FC236}">
                  <a16:creationId xmlns:a16="http://schemas.microsoft.com/office/drawing/2014/main" id="{28B30890-C69E-5D95-DDC4-59901C9D1E3C}"/>
                </a:ext>
              </a:extLst>
            </p:cNvPr>
            <p:cNvSpPr/>
            <p:nvPr/>
          </p:nvSpPr>
          <p:spPr>
            <a:xfrm>
              <a:off x="250235" y="4095822"/>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2</a:t>
              </a:r>
            </a:p>
          </p:txBody>
        </p:sp>
      </p:grpSp>
      <p:grpSp>
        <p:nvGrpSpPr>
          <p:cNvPr id="3" name="Group 2">
            <a:extLst>
              <a:ext uri="{FF2B5EF4-FFF2-40B4-BE49-F238E27FC236}">
                <a16:creationId xmlns:a16="http://schemas.microsoft.com/office/drawing/2014/main" id="{538128E6-615F-41BA-BC82-81BB5015443A}"/>
              </a:ext>
            </a:extLst>
          </p:cNvPr>
          <p:cNvGrpSpPr/>
          <p:nvPr/>
        </p:nvGrpSpPr>
        <p:grpSpPr>
          <a:xfrm>
            <a:off x="250235" y="5068712"/>
            <a:ext cx="11396741" cy="1121176"/>
            <a:chOff x="250235" y="2519696"/>
            <a:chExt cx="11396741" cy="1121176"/>
          </a:xfrm>
        </p:grpSpPr>
        <p:sp>
          <p:nvSpPr>
            <p:cNvPr id="8" name="TextBox 7">
              <a:extLst>
                <a:ext uri="{FF2B5EF4-FFF2-40B4-BE49-F238E27FC236}">
                  <a16:creationId xmlns:a16="http://schemas.microsoft.com/office/drawing/2014/main" id="{D948317B-64B2-1492-FD93-D88BB92A4ACB}"/>
                </a:ext>
              </a:extLst>
            </p:cNvPr>
            <p:cNvSpPr txBox="1"/>
            <p:nvPr/>
          </p:nvSpPr>
          <p:spPr>
            <a:xfrm>
              <a:off x="635431" y="2563654"/>
              <a:ext cx="11011545" cy="1077218"/>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la riforma degli ordinamenti del Ministero e la riforma degli organi consultivi della scuola e delle autonomie scolastiche, lascia i convitti orfani di una normativa concretamente applicabile poiché, nessuno dei citati organismi (provveditore- ragioneria- giunta per l’istruzione media) risulta in termini di competenze e funzioni in linea di continuità con le attuali istituzioni (dirigenti degli ATP- DR- Consiglio Superiore).</a:t>
              </a:r>
            </a:p>
          </p:txBody>
        </p:sp>
        <p:sp>
          <p:nvSpPr>
            <p:cNvPr id="9" name="Oval 8">
              <a:extLst>
                <a:ext uri="{FF2B5EF4-FFF2-40B4-BE49-F238E27FC236}">
                  <a16:creationId xmlns:a16="http://schemas.microsoft.com/office/drawing/2014/main" id="{DA1ADF42-0E26-2FB4-D263-47A6D8A3CC76}"/>
                </a:ext>
              </a:extLst>
            </p:cNvPr>
            <p:cNvSpPr/>
            <p:nvPr/>
          </p:nvSpPr>
          <p:spPr>
            <a:xfrm>
              <a:off x="250235" y="2519696"/>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3</a:t>
              </a:r>
            </a:p>
          </p:txBody>
        </p:sp>
      </p:grpSp>
      <p:sp>
        <p:nvSpPr>
          <p:cNvPr id="10" name="Rectangle 9">
            <a:extLst>
              <a:ext uri="{FF2B5EF4-FFF2-40B4-BE49-F238E27FC236}">
                <a16:creationId xmlns:a16="http://schemas.microsoft.com/office/drawing/2014/main" id="{76EE9B58-0980-9607-3F32-86559E4780F9}"/>
              </a:ext>
            </a:extLst>
          </p:cNvPr>
          <p:cNvSpPr/>
          <p:nvPr/>
        </p:nvSpPr>
        <p:spPr>
          <a:xfrm>
            <a:off x="153249" y="1787237"/>
            <a:ext cx="2146601" cy="333214"/>
          </a:xfrm>
          <a:prstGeom prst="rect">
            <a:avLst/>
          </a:prstGeom>
          <a:solidFill>
            <a:srgbClr val="C00000"/>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t>Visione Convitto </a:t>
            </a:r>
          </a:p>
        </p:txBody>
      </p:sp>
    </p:spTree>
    <p:extLst>
      <p:ext uri="{BB962C8B-B14F-4D97-AF65-F5344CB8AC3E}">
        <p14:creationId xmlns:p14="http://schemas.microsoft.com/office/powerpoint/2010/main" val="2148016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Conclusione USR</a:t>
            </a:r>
          </a:p>
        </p:txBody>
      </p:sp>
      <p:sp>
        <p:nvSpPr>
          <p:cNvPr id="2" name="Rectangle 1">
            <a:extLst>
              <a:ext uri="{FF2B5EF4-FFF2-40B4-BE49-F238E27FC236}">
                <a16:creationId xmlns:a16="http://schemas.microsoft.com/office/drawing/2014/main" id="{FB0FBCDD-0AD9-9DA9-DB12-61C1DAF1375C}"/>
              </a:ext>
            </a:extLst>
          </p:cNvPr>
          <p:cNvSpPr/>
          <p:nvPr/>
        </p:nvSpPr>
        <p:spPr>
          <a:xfrm>
            <a:off x="404247" y="1813300"/>
            <a:ext cx="11383505" cy="4130298"/>
          </a:xfrm>
          <a:prstGeom prst="rect">
            <a:avLst/>
          </a:prstGeom>
          <a:solidFill>
            <a:schemeClr val="accent2">
              <a:lumMod val="20000"/>
              <a:lumOff val="80000"/>
              <a:alpha val="10000"/>
            </a:schemeClr>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60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51232214-1A23-A67F-2F7C-173F06BBA8ED}"/>
              </a:ext>
            </a:extLst>
          </p:cNvPr>
          <p:cNvSpPr/>
          <p:nvPr/>
        </p:nvSpPr>
        <p:spPr>
          <a:xfrm>
            <a:off x="652047" y="2013613"/>
            <a:ext cx="224726" cy="3888000"/>
          </a:xfrm>
          <a:prstGeom prst="rect">
            <a:avLst/>
          </a:prstGeom>
          <a:solidFill>
            <a:srgbClr val="F4B183"/>
          </a:solidFill>
          <a:ln>
            <a:noFill/>
          </a:ln>
          <a:effectLst>
            <a:softEdge rad="63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600">
              <a:latin typeface="Arial" panose="020B060402020202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DFE89A7B-0439-99DF-F873-FCBA016F9260}"/>
              </a:ext>
            </a:extLst>
          </p:cNvPr>
          <p:cNvGrpSpPr/>
          <p:nvPr/>
        </p:nvGrpSpPr>
        <p:grpSpPr>
          <a:xfrm>
            <a:off x="586180" y="2084290"/>
            <a:ext cx="10898064" cy="584775"/>
            <a:chOff x="350650" y="4301019"/>
            <a:chExt cx="10898064" cy="584775"/>
          </a:xfrm>
        </p:grpSpPr>
        <p:sp>
          <p:nvSpPr>
            <p:cNvPr id="7" name="Oval 6">
              <a:extLst>
                <a:ext uri="{FF2B5EF4-FFF2-40B4-BE49-F238E27FC236}">
                  <a16:creationId xmlns:a16="http://schemas.microsoft.com/office/drawing/2014/main" id="{8A7B9BA0-0D94-2312-E1E2-8B108A10AB46}"/>
                </a:ext>
              </a:extLst>
            </p:cNvPr>
            <p:cNvSpPr/>
            <p:nvPr/>
          </p:nvSpPr>
          <p:spPr>
            <a:xfrm>
              <a:off x="350650" y="4429921"/>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1</a:t>
              </a:r>
            </a:p>
          </p:txBody>
        </p:sp>
        <p:sp>
          <p:nvSpPr>
            <p:cNvPr id="8" name="TextBox 7">
              <a:extLst>
                <a:ext uri="{FF2B5EF4-FFF2-40B4-BE49-F238E27FC236}">
                  <a16:creationId xmlns:a16="http://schemas.microsoft.com/office/drawing/2014/main" id="{B445A1C9-4A88-4531-69C2-0625C1D00E5E}"/>
                </a:ext>
              </a:extLst>
            </p:cNvPr>
            <p:cNvSpPr txBox="1"/>
            <p:nvPr/>
          </p:nvSpPr>
          <p:spPr>
            <a:xfrm>
              <a:off x="656740" y="4301019"/>
              <a:ext cx="10591974" cy="584775"/>
            </a:xfrm>
            <a:prstGeom prst="rect">
              <a:avLst/>
            </a:prstGeom>
            <a:noFill/>
          </p:spPr>
          <p:txBody>
            <a:bodyPr wrap="square" rtlCol="0">
              <a:spAutoFit/>
            </a:bodyPr>
            <a:lstStyle/>
            <a:p>
              <a:r>
                <a:rPr lang="it-IT" sz="1600" b="1" dirty="0"/>
                <a:t>È evidente la ripetuta mancata attuazione dei regolamenti già previsti dal DECRETO LEGISLATIVO 16 aprile 1994, n. 297 ex art 203 2 comma ed ex art 205</a:t>
              </a:r>
              <a:r>
                <a:rPr lang="it-IT" sz="1600" dirty="0"/>
                <a:t>.</a:t>
              </a:r>
            </a:p>
          </p:txBody>
        </p:sp>
      </p:grpSp>
      <p:grpSp>
        <p:nvGrpSpPr>
          <p:cNvPr id="9" name="Group 8">
            <a:extLst>
              <a:ext uri="{FF2B5EF4-FFF2-40B4-BE49-F238E27FC236}">
                <a16:creationId xmlns:a16="http://schemas.microsoft.com/office/drawing/2014/main" id="{1CBC8F42-C654-8C45-C347-37A54BCA9213}"/>
              </a:ext>
            </a:extLst>
          </p:cNvPr>
          <p:cNvGrpSpPr/>
          <p:nvPr/>
        </p:nvGrpSpPr>
        <p:grpSpPr>
          <a:xfrm>
            <a:off x="586180" y="2968812"/>
            <a:ext cx="10898064" cy="1077218"/>
            <a:chOff x="350650" y="5083405"/>
            <a:chExt cx="10898064" cy="1077218"/>
          </a:xfrm>
        </p:grpSpPr>
        <p:sp>
          <p:nvSpPr>
            <p:cNvPr id="10" name="Oval 9">
              <a:extLst>
                <a:ext uri="{FF2B5EF4-FFF2-40B4-BE49-F238E27FC236}">
                  <a16:creationId xmlns:a16="http://schemas.microsoft.com/office/drawing/2014/main" id="{8153E750-535E-E049-5EB6-DA5C022D3D32}"/>
                </a:ext>
              </a:extLst>
            </p:cNvPr>
            <p:cNvSpPr/>
            <p:nvPr/>
          </p:nvSpPr>
          <p:spPr>
            <a:xfrm>
              <a:off x="350650" y="5087609"/>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2</a:t>
              </a:r>
            </a:p>
          </p:txBody>
        </p:sp>
        <p:sp>
          <p:nvSpPr>
            <p:cNvPr id="11" name="TextBox 10">
              <a:extLst>
                <a:ext uri="{FF2B5EF4-FFF2-40B4-BE49-F238E27FC236}">
                  <a16:creationId xmlns:a16="http://schemas.microsoft.com/office/drawing/2014/main" id="{DF2762B3-5BF8-6DA2-9C69-F6474F3728F2}"/>
                </a:ext>
              </a:extLst>
            </p:cNvPr>
            <p:cNvSpPr txBox="1"/>
            <p:nvPr/>
          </p:nvSpPr>
          <p:spPr>
            <a:xfrm>
              <a:off x="656740" y="5083405"/>
              <a:ext cx="10591974" cy="1077218"/>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 Pertanto, pur essendo il regio decreto 854 del 1931 ancora in vigore, risulta nel caso di specie inapplicabile la fattispecie in esame che prevedeva un complesso controllo da parte di un organismo collegiale consultivo, previa revisione di un ufficio stabile di ragioneria che seguiva le scuole allora prive di autonomia contabile e non solo, e tra l’altro l’invio successivo alla Corte dei conti ed all’organo consultivo nazionale.</a:t>
              </a:r>
            </a:p>
          </p:txBody>
        </p:sp>
      </p:grpSp>
      <p:grpSp>
        <p:nvGrpSpPr>
          <p:cNvPr id="14" name="Group 13">
            <a:extLst>
              <a:ext uri="{FF2B5EF4-FFF2-40B4-BE49-F238E27FC236}">
                <a16:creationId xmlns:a16="http://schemas.microsoft.com/office/drawing/2014/main" id="{9665AF48-E404-BF4D-6551-6B0878E5C93A}"/>
              </a:ext>
            </a:extLst>
          </p:cNvPr>
          <p:cNvGrpSpPr/>
          <p:nvPr/>
        </p:nvGrpSpPr>
        <p:grpSpPr>
          <a:xfrm>
            <a:off x="586180" y="4345777"/>
            <a:ext cx="11759409" cy="369332"/>
            <a:chOff x="350650" y="3606329"/>
            <a:chExt cx="11759409" cy="369332"/>
          </a:xfrm>
        </p:grpSpPr>
        <p:sp>
          <p:nvSpPr>
            <p:cNvPr id="15" name="Oval 14">
              <a:extLst>
                <a:ext uri="{FF2B5EF4-FFF2-40B4-BE49-F238E27FC236}">
                  <a16:creationId xmlns:a16="http://schemas.microsoft.com/office/drawing/2014/main" id="{96A81445-35CB-3A88-D812-51405DC10F01}"/>
                </a:ext>
              </a:extLst>
            </p:cNvPr>
            <p:cNvSpPr/>
            <p:nvPr/>
          </p:nvSpPr>
          <p:spPr>
            <a:xfrm>
              <a:off x="350650" y="3610486"/>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3</a:t>
              </a:r>
            </a:p>
          </p:txBody>
        </p:sp>
        <p:sp>
          <p:nvSpPr>
            <p:cNvPr id="16" name="TextBox 15">
              <a:extLst>
                <a:ext uri="{FF2B5EF4-FFF2-40B4-BE49-F238E27FC236}">
                  <a16:creationId xmlns:a16="http://schemas.microsoft.com/office/drawing/2014/main" id="{CEAEA897-1090-0A2E-BF4A-288DFD183B9E}"/>
                </a:ext>
              </a:extLst>
            </p:cNvPr>
            <p:cNvSpPr txBox="1"/>
            <p:nvPr/>
          </p:nvSpPr>
          <p:spPr>
            <a:xfrm>
              <a:off x="656740" y="3606329"/>
              <a:ext cx="11453319" cy="369332"/>
            </a:xfrm>
            <a:prstGeom prst="rect">
              <a:avLst/>
            </a:prstGeom>
            <a:noFill/>
          </p:spPr>
          <p:txBody>
            <a:bodyPr wrap="square" rtlCol="0">
              <a:spAutoFit/>
            </a:bodyPr>
            <a:lstStyle/>
            <a:p>
              <a:r>
                <a:rPr lang="it-IT" b="1" dirty="0"/>
                <a:t>La nuova normativa è di fatto abrogativa di quella preesistente</a:t>
              </a:r>
              <a:r>
                <a:rPr lang="it-IT" dirty="0"/>
                <a:t>.</a:t>
              </a:r>
            </a:p>
          </p:txBody>
        </p:sp>
      </p:grpSp>
      <p:grpSp>
        <p:nvGrpSpPr>
          <p:cNvPr id="17" name="Group 16">
            <a:extLst>
              <a:ext uri="{FF2B5EF4-FFF2-40B4-BE49-F238E27FC236}">
                <a16:creationId xmlns:a16="http://schemas.microsoft.com/office/drawing/2014/main" id="{1CFE4620-2B62-3BF2-A6C9-B3C55B38F5C9}"/>
              </a:ext>
            </a:extLst>
          </p:cNvPr>
          <p:cNvGrpSpPr/>
          <p:nvPr/>
        </p:nvGrpSpPr>
        <p:grpSpPr>
          <a:xfrm>
            <a:off x="586180" y="5014855"/>
            <a:ext cx="11201573" cy="923330"/>
            <a:chOff x="350650" y="3606329"/>
            <a:chExt cx="11201573" cy="923330"/>
          </a:xfrm>
        </p:grpSpPr>
        <p:sp>
          <p:nvSpPr>
            <p:cNvPr id="18" name="Oval 17">
              <a:extLst>
                <a:ext uri="{FF2B5EF4-FFF2-40B4-BE49-F238E27FC236}">
                  <a16:creationId xmlns:a16="http://schemas.microsoft.com/office/drawing/2014/main" id="{64C1FE91-4674-BE7F-D1EF-C98C420768C4}"/>
                </a:ext>
              </a:extLst>
            </p:cNvPr>
            <p:cNvSpPr/>
            <p:nvPr/>
          </p:nvSpPr>
          <p:spPr>
            <a:xfrm>
              <a:off x="350650" y="3610486"/>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dirty="0">
                  <a:latin typeface="Arial" panose="020B0604020202020204" pitchFamily="34" charset="0"/>
                  <a:cs typeface="Arial" panose="020B0604020202020204" pitchFamily="34" charset="0"/>
                </a:rPr>
                <a:t>4</a:t>
              </a:r>
            </a:p>
          </p:txBody>
        </p:sp>
        <p:sp>
          <p:nvSpPr>
            <p:cNvPr id="19" name="TextBox 18">
              <a:extLst>
                <a:ext uri="{FF2B5EF4-FFF2-40B4-BE49-F238E27FC236}">
                  <a16:creationId xmlns:a16="http://schemas.microsoft.com/office/drawing/2014/main" id="{A11F9AE1-45AC-2635-47BB-651B731C479E}"/>
                </a:ext>
              </a:extLst>
            </p:cNvPr>
            <p:cNvSpPr txBox="1"/>
            <p:nvPr/>
          </p:nvSpPr>
          <p:spPr>
            <a:xfrm>
              <a:off x="656741" y="3606329"/>
              <a:ext cx="10895482" cy="923330"/>
            </a:xfrm>
            <a:prstGeom prst="rect">
              <a:avLst/>
            </a:prstGeom>
            <a:noFill/>
          </p:spPr>
          <p:txBody>
            <a:bodyPr wrap="square" rtlCol="0">
              <a:spAutoFit/>
            </a:bodyPr>
            <a:lstStyle/>
            <a:p>
              <a:r>
                <a:rPr lang="it-IT" dirty="0"/>
                <a:t>Vero è che sul territorio nazionale si registrano </a:t>
              </a:r>
              <a:r>
                <a:rPr lang="it-IT" b="1" dirty="0"/>
                <a:t>prassi variegate</a:t>
              </a:r>
              <a:r>
                <a:rPr lang="it-IT" dirty="0"/>
                <a:t>: mancata presa in carico, presa in carico parziale (più convitti nella regione, alcuni vistati altri no), apposizione di visto per approvazione, senza gli ulteriori adempimenti previsti quali quello non trascurabile dell’invio alla Corte dei conti.</a:t>
              </a:r>
            </a:p>
          </p:txBody>
        </p:sp>
      </p:grpSp>
    </p:spTree>
    <p:extLst>
      <p:ext uri="{BB962C8B-B14F-4D97-AF65-F5344CB8AC3E}">
        <p14:creationId xmlns:p14="http://schemas.microsoft.com/office/powerpoint/2010/main" val="419301589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Rilevazione ANIES per PNRR</a:t>
            </a:r>
          </a:p>
        </p:txBody>
      </p:sp>
      <p:sp>
        <p:nvSpPr>
          <p:cNvPr id="2" name="Rectangle 1">
            <a:extLst>
              <a:ext uri="{FF2B5EF4-FFF2-40B4-BE49-F238E27FC236}">
                <a16:creationId xmlns:a16="http://schemas.microsoft.com/office/drawing/2014/main" id="{FB0FBCDD-0AD9-9DA9-DB12-61C1DAF1375C}"/>
              </a:ext>
            </a:extLst>
          </p:cNvPr>
          <p:cNvSpPr/>
          <p:nvPr/>
        </p:nvSpPr>
        <p:spPr>
          <a:xfrm>
            <a:off x="404247" y="1813300"/>
            <a:ext cx="11383505" cy="4130298"/>
          </a:xfrm>
          <a:prstGeom prst="rect">
            <a:avLst/>
          </a:prstGeom>
          <a:solidFill>
            <a:schemeClr val="accent2">
              <a:lumMod val="20000"/>
              <a:lumOff val="80000"/>
              <a:alpha val="10000"/>
            </a:schemeClr>
          </a:solidFill>
          <a:ln>
            <a:noFill/>
          </a:ln>
          <a:effectLst>
            <a:outerShdw blurRad="50800" dist="38100" dir="5400000" algn="t" rotWithShape="0">
              <a:prstClr val="black">
                <a:alpha val="40000"/>
              </a:prstClr>
            </a:outerShdw>
            <a:softEdge rad="127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600">
              <a:latin typeface="Arial" panose="020B0604020202020204" pitchFamily="34" charset="0"/>
              <a:cs typeface="Arial" panose="020B0604020202020204" pitchFamily="34" charset="0"/>
            </a:endParaRPr>
          </a:p>
        </p:txBody>
      </p:sp>
      <p:pic>
        <p:nvPicPr>
          <p:cNvPr id="3" name="Segnaposto contenuto 3">
            <a:extLst>
              <a:ext uri="{FF2B5EF4-FFF2-40B4-BE49-F238E27FC236}">
                <a16:creationId xmlns:a16="http://schemas.microsoft.com/office/drawing/2014/main" id="{A633C38D-45BF-1DBE-FDAB-D0BDB1230C5F}"/>
              </a:ext>
            </a:extLst>
          </p:cNvPr>
          <p:cNvPicPr>
            <a:picLocks noChangeAspect="1"/>
          </p:cNvPicPr>
          <p:nvPr/>
        </p:nvPicPr>
        <p:blipFill>
          <a:blip r:embed="rId2"/>
          <a:stretch>
            <a:fillRect/>
          </a:stretch>
        </p:blipFill>
        <p:spPr>
          <a:xfrm>
            <a:off x="838199" y="2241218"/>
            <a:ext cx="10515600" cy="3274462"/>
          </a:xfrm>
          <a:prstGeom prst="rect">
            <a:avLst/>
          </a:prstGeom>
          <a:effectLst>
            <a:outerShdw blurRad="50800" dist="38100" dir="16200000" rotWithShape="0">
              <a:prstClr val="black">
                <a:alpha val="40000"/>
              </a:prstClr>
            </a:outerShdw>
          </a:effectLst>
        </p:spPr>
      </p:pic>
    </p:spTree>
    <p:extLst>
      <p:ext uri="{BB962C8B-B14F-4D97-AF65-F5344CB8AC3E}">
        <p14:creationId xmlns:p14="http://schemas.microsoft.com/office/powerpoint/2010/main" val="94576845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Conclusione USR</a:t>
            </a:r>
          </a:p>
        </p:txBody>
      </p:sp>
      <p:sp>
        <p:nvSpPr>
          <p:cNvPr id="2" name="Rectangle 1">
            <a:extLst>
              <a:ext uri="{FF2B5EF4-FFF2-40B4-BE49-F238E27FC236}">
                <a16:creationId xmlns:a16="http://schemas.microsoft.com/office/drawing/2014/main" id="{FB0FBCDD-0AD9-9DA9-DB12-61C1DAF1375C}"/>
              </a:ext>
            </a:extLst>
          </p:cNvPr>
          <p:cNvSpPr/>
          <p:nvPr/>
        </p:nvSpPr>
        <p:spPr>
          <a:xfrm>
            <a:off x="404247" y="1474965"/>
            <a:ext cx="11383505" cy="5203596"/>
          </a:xfrm>
          <a:prstGeom prst="rect">
            <a:avLst/>
          </a:prstGeom>
          <a:solidFill>
            <a:schemeClr val="accent2">
              <a:lumMod val="20000"/>
              <a:lumOff val="80000"/>
              <a:alpha val="10000"/>
            </a:schemeClr>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60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51232214-1A23-A67F-2F7C-173F06BBA8ED}"/>
              </a:ext>
            </a:extLst>
          </p:cNvPr>
          <p:cNvSpPr/>
          <p:nvPr/>
        </p:nvSpPr>
        <p:spPr>
          <a:xfrm>
            <a:off x="652047" y="1644386"/>
            <a:ext cx="224726" cy="4726482"/>
          </a:xfrm>
          <a:prstGeom prst="rect">
            <a:avLst/>
          </a:prstGeom>
          <a:solidFill>
            <a:srgbClr val="F4B183"/>
          </a:solidFill>
          <a:ln>
            <a:noFill/>
          </a:ln>
          <a:effectLst>
            <a:softEdge rad="63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600">
              <a:latin typeface="Arial" panose="020B060402020202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DFE89A7B-0439-99DF-F873-FCBA016F9260}"/>
              </a:ext>
            </a:extLst>
          </p:cNvPr>
          <p:cNvGrpSpPr/>
          <p:nvPr/>
        </p:nvGrpSpPr>
        <p:grpSpPr>
          <a:xfrm>
            <a:off x="586180" y="1603847"/>
            <a:ext cx="10898064" cy="830997"/>
            <a:chOff x="350650" y="4301019"/>
            <a:chExt cx="10898064" cy="830997"/>
          </a:xfrm>
        </p:grpSpPr>
        <p:sp>
          <p:nvSpPr>
            <p:cNvPr id="7" name="Oval 6">
              <a:extLst>
                <a:ext uri="{FF2B5EF4-FFF2-40B4-BE49-F238E27FC236}">
                  <a16:creationId xmlns:a16="http://schemas.microsoft.com/office/drawing/2014/main" id="{8A7B9BA0-0D94-2312-E1E2-8B108A10AB46}"/>
                </a:ext>
              </a:extLst>
            </p:cNvPr>
            <p:cNvSpPr/>
            <p:nvPr/>
          </p:nvSpPr>
          <p:spPr>
            <a:xfrm>
              <a:off x="350650" y="4429921"/>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1</a:t>
              </a:r>
            </a:p>
          </p:txBody>
        </p:sp>
        <p:sp>
          <p:nvSpPr>
            <p:cNvPr id="8" name="TextBox 7">
              <a:extLst>
                <a:ext uri="{FF2B5EF4-FFF2-40B4-BE49-F238E27FC236}">
                  <a16:creationId xmlns:a16="http://schemas.microsoft.com/office/drawing/2014/main" id="{B445A1C9-4A88-4531-69C2-0625C1D00E5E}"/>
                </a:ext>
              </a:extLst>
            </p:cNvPr>
            <p:cNvSpPr txBox="1"/>
            <p:nvPr/>
          </p:nvSpPr>
          <p:spPr>
            <a:xfrm>
              <a:off x="656740" y="4301019"/>
              <a:ext cx="10591974" cy="830997"/>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Tali prassi più che supportate da una ricostruzione normativa si basano sull’automatismo di una prassi già in uso o al più sulla base di un potere/ dovere di attività di consulenza e di supporto alle istituzioni scolastiche nelle materie amministrative contabili.</a:t>
              </a:r>
            </a:p>
          </p:txBody>
        </p:sp>
      </p:grpSp>
      <p:grpSp>
        <p:nvGrpSpPr>
          <p:cNvPr id="9" name="Group 8">
            <a:extLst>
              <a:ext uri="{FF2B5EF4-FFF2-40B4-BE49-F238E27FC236}">
                <a16:creationId xmlns:a16="http://schemas.microsoft.com/office/drawing/2014/main" id="{1CBC8F42-C654-8C45-C347-37A54BCA9213}"/>
              </a:ext>
            </a:extLst>
          </p:cNvPr>
          <p:cNvGrpSpPr/>
          <p:nvPr/>
        </p:nvGrpSpPr>
        <p:grpSpPr>
          <a:xfrm>
            <a:off x="586180" y="2501835"/>
            <a:ext cx="10898064" cy="830997"/>
            <a:chOff x="350650" y="5083405"/>
            <a:chExt cx="10898064" cy="830997"/>
          </a:xfrm>
        </p:grpSpPr>
        <p:sp>
          <p:nvSpPr>
            <p:cNvPr id="10" name="Oval 9">
              <a:extLst>
                <a:ext uri="{FF2B5EF4-FFF2-40B4-BE49-F238E27FC236}">
                  <a16:creationId xmlns:a16="http://schemas.microsoft.com/office/drawing/2014/main" id="{8153E750-535E-E049-5EB6-DA5C022D3D32}"/>
                </a:ext>
              </a:extLst>
            </p:cNvPr>
            <p:cNvSpPr/>
            <p:nvPr/>
          </p:nvSpPr>
          <p:spPr>
            <a:xfrm>
              <a:off x="350650" y="5087609"/>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2</a:t>
              </a:r>
            </a:p>
          </p:txBody>
        </p:sp>
        <p:sp>
          <p:nvSpPr>
            <p:cNvPr id="11" name="TextBox 10">
              <a:extLst>
                <a:ext uri="{FF2B5EF4-FFF2-40B4-BE49-F238E27FC236}">
                  <a16:creationId xmlns:a16="http://schemas.microsoft.com/office/drawing/2014/main" id="{DF2762B3-5BF8-6DA2-9C69-F6474F3728F2}"/>
                </a:ext>
              </a:extLst>
            </p:cNvPr>
            <p:cNvSpPr txBox="1"/>
            <p:nvPr/>
          </p:nvSpPr>
          <p:spPr>
            <a:xfrm>
              <a:off x="656740" y="5083405"/>
              <a:ext cx="10591974" cy="830997"/>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Tale attività di consulenza, legittima e doverosa sulle scuole annesse ai convitti ed effettivamente ancora radicata presso le Direzioni Regionali non si estende al Convitto stesso che gode come sopraesposto di autonomo bilancio, organi e codice fiscale.</a:t>
              </a:r>
            </a:p>
          </p:txBody>
        </p:sp>
      </p:grpSp>
      <p:grpSp>
        <p:nvGrpSpPr>
          <p:cNvPr id="14" name="Group 13">
            <a:extLst>
              <a:ext uri="{FF2B5EF4-FFF2-40B4-BE49-F238E27FC236}">
                <a16:creationId xmlns:a16="http://schemas.microsoft.com/office/drawing/2014/main" id="{9665AF48-E404-BF4D-6551-6B0878E5C93A}"/>
              </a:ext>
            </a:extLst>
          </p:cNvPr>
          <p:cNvGrpSpPr/>
          <p:nvPr/>
        </p:nvGrpSpPr>
        <p:grpSpPr>
          <a:xfrm>
            <a:off x="586180" y="3399823"/>
            <a:ext cx="10898065" cy="830997"/>
            <a:chOff x="350650" y="3017394"/>
            <a:chExt cx="10898065" cy="830997"/>
          </a:xfrm>
        </p:grpSpPr>
        <p:sp>
          <p:nvSpPr>
            <p:cNvPr id="15" name="Oval 14">
              <a:extLst>
                <a:ext uri="{FF2B5EF4-FFF2-40B4-BE49-F238E27FC236}">
                  <a16:creationId xmlns:a16="http://schemas.microsoft.com/office/drawing/2014/main" id="{96A81445-35CB-3A88-D812-51405DC10F01}"/>
                </a:ext>
              </a:extLst>
            </p:cNvPr>
            <p:cNvSpPr/>
            <p:nvPr/>
          </p:nvSpPr>
          <p:spPr>
            <a:xfrm>
              <a:off x="350650" y="3021551"/>
              <a:ext cx="329653"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3</a:t>
              </a:r>
            </a:p>
          </p:txBody>
        </p:sp>
        <p:sp>
          <p:nvSpPr>
            <p:cNvPr id="16" name="TextBox 15">
              <a:extLst>
                <a:ext uri="{FF2B5EF4-FFF2-40B4-BE49-F238E27FC236}">
                  <a16:creationId xmlns:a16="http://schemas.microsoft.com/office/drawing/2014/main" id="{CEAEA897-1090-0A2E-BF4A-288DFD183B9E}"/>
                </a:ext>
              </a:extLst>
            </p:cNvPr>
            <p:cNvSpPr txBox="1"/>
            <p:nvPr/>
          </p:nvSpPr>
          <p:spPr>
            <a:xfrm>
              <a:off x="656741" y="3017394"/>
              <a:ext cx="10591974" cy="830997"/>
            </a:xfrm>
            <a:prstGeom prst="rect">
              <a:avLst/>
            </a:prstGeom>
            <a:noFill/>
          </p:spPr>
          <p:txBody>
            <a:bodyPr wrap="square" rtlCol="0">
              <a:spAutoFit/>
            </a:bodyPr>
            <a:lstStyle/>
            <a:p>
              <a:r>
                <a:rPr lang="it-IT" sz="1600" b="1" dirty="0">
                  <a:latin typeface="Arial" panose="020B0604020202020204" pitchFamily="34" charset="0"/>
                  <a:cs typeface="Arial" panose="020B0604020202020204" pitchFamily="34" charset="0"/>
                </a:rPr>
                <a:t>Tutto ciò premesso ritengo assolutamente condivisibile la mancata presa in carico di tali atti sul nostro territorio in virtù di un difetto di competenza ravvisabile in seno </a:t>
              </a:r>
              <a:r>
                <a:rPr lang="it-IT" sz="1600" b="1" dirty="0" err="1">
                  <a:latin typeface="Arial" panose="020B0604020202020204" pitchFamily="34" charset="0"/>
                  <a:cs typeface="Arial" panose="020B0604020202020204" pitchFamily="34" charset="0"/>
                </a:rPr>
                <a:t>al’USR</a:t>
              </a:r>
              <a:r>
                <a:rPr lang="it-IT" sz="1600" b="1" dirty="0">
                  <a:latin typeface="Arial" panose="020B0604020202020204" pitchFamily="34" charset="0"/>
                  <a:cs typeface="Arial" panose="020B0604020202020204" pitchFamily="34" charset="0"/>
                </a:rPr>
                <a:t>, se non a patto di applicare arbitrariamente e difformemente la norma in esame.</a:t>
              </a:r>
            </a:p>
          </p:txBody>
        </p:sp>
      </p:grpSp>
      <p:grpSp>
        <p:nvGrpSpPr>
          <p:cNvPr id="17" name="Group 16">
            <a:extLst>
              <a:ext uri="{FF2B5EF4-FFF2-40B4-BE49-F238E27FC236}">
                <a16:creationId xmlns:a16="http://schemas.microsoft.com/office/drawing/2014/main" id="{1CFE4620-2B62-3BF2-A6C9-B3C55B38F5C9}"/>
              </a:ext>
            </a:extLst>
          </p:cNvPr>
          <p:cNvGrpSpPr/>
          <p:nvPr/>
        </p:nvGrpSpPr>
        <p:grpSpPr>
          <a:xfrm>
            <a:off x="586180" y="4297811"/>
            <a:ext cx="11201573" cy="584775"/>
            <a:chOff x="350650" y="3203375"/>
            <a:chExt cx="11201573" cy="584775"/>
          </a:xfrm>
        </p:grpSpPr>
        <p:sp>
          <p:nvSpPr>
            <p:cNvPr id="18" name="Oval 17">
              <a:extLst>
                <a:ext uri="{FF2B5EF4-FFF2-40B4-BE49-F238E27FC236}">
                  <a16:creationId xmlns:a16="http://schemas.microsoft.com/office/drawing/2014/main" id="{64C1FE91-4674-BE7F-D1EF-C98C420768C4}"/>
                </a:ext>
              </a:extLst>
            </p:cNvPr>
            <p:cNvSpPr/>
            <p:nvPr/>
          </p:nvSpPr>
          <p:spPr>
            <a:xfrm>
              <a:off x="350650" y="3207532"/>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4</a:t>
              </a:r>
            </a:p>
          </p:txBody>
        </p:sp>
        <p:sp>
          <p:nvSpPr>
            <p:cNvPr id="19" name="TextBox 18">
              <a:extLst>
                <a:ext uri="{FF2B5EF4-FFF2-40B4-BE49-F238E27FC236}">
                  <a16:creationId xmlns:a16="http://schemas.microsoft.com/office/drawing/2014/main" id="{A11F9AE1-45AC-2635-47BB-651B731C479E}"/>
                </a:ext>
              </a:extLst>
            </p:cNvPr>
            <p:cNvSpPr txBox="1"/>
            <p:nvPr/>
          </p:nvSpPr>
          <p:spPr>
            <a:xfrm>
              <a:off x="656741" y="3203375"/>
              <a:ext cx="10895482" cy="584775"/>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Tale posizione risulta in linea con quanto evidenziato nelle ultime comunicazioni istituzionali risalenti al 2017 ed inviate al Convitto dalla DR e dal ATP di Cagliari.</a:t>
              </a:r>
            </a:p>
          </p:txBody>
        </p:sp>
      </p:grpSp>
      <p:grpSp>
        <p:nvGrpSpPr>
          <p:cNvPr id="3" name="Group 2">
            <a:extLst>
              <a:ext uri="{FF2B5EF4-FFF2-40B4-BE49-F238E27FC236}">
                <a16:creationId xmlns:a16="http://schemas.microsoft.com/office/drawing/2014/main" id="{D801E15E-8C16-825B-3BC6-6A613644AA0D}"/>
              </a:ext>
            </a:extLst>
          </p:cNvPr>
          <p:cNvGrpSpPr/>
          <p:nvPr/>
        </p:nvGrpSpPr>
        <p:grpSpPr>
          <a:xfrm>
            <a:off x="587470" y="4949577"/>
            <a:ext cx="11201573" cy="830997"/>
            <a:chOff x="350650" y="3203375"/>
            <a:chExt cx="11201573" cy="830997"/>
          </a:xfrm>
        </p:grpSpPr>
        <p:sp>
          <p:nvSpPr>
            <p:cNvPr id="4" name="Oval 3">
              <a:extLst>
                <a:ext uri="{FF2B5EF4-FFF2-40B4-BE49-F238E27FC236}">
                  <a16:creationId xmlns:a16="http://schemas.microsoft.com/office/drawing/2014/main" id="{ECB1C317-1854-240F-A368-167BD82BB86F}"/>
                </a:ext>
              </a:extLst>
            </p:cNvPr>
            <p:cNvSpPr/>
            <p:nvPr/>
          </p:nvSpPr>
          <p:spPr>
            <a:xfrm>
              <a:off x="350650" y="3207532"/>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5</a:t>
              </a:r>
            </a:p>
          </p:txBody>
        </p:sp>
        <p:sp>
          <p:nvSpPr>
            <p:cNvPr id="20" name="TextBox 19">
              <a:extLst>
                <a:ext uri="{FF2B5EF4-FFF2-40B4-BE49-F238E27FC236}">
                  <a16:creationId xmlns:a16="http://schemas.microsoft.com/office/drawing/2014/main" id="{D8E0FB8D-5415-97A2-1683-E5D4E506A337}"/>
                </a:ext>
              </a:extLst>
            </p:cNvPr>
            <p:cNvSpPr txBox="1"/>
            <p:nvPr/>
          </p:nvSpPr>
          <p:spPr>
            <a:xfrm>
              <a:off x="656741" y="3203375"/>
              <a:ext cx="10895482" cy="830997"/>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Poiché Il convitto continua però a riproporre tali atti e lamenta la mancata presa in carico degli stessi si potrebbe formulare un quesito all’amministrazione centrale per stabilire la sostenibilità della posizione assunta dal USR Sardegna.</a:t>
              </a:r>
            </a:p>
          </p:txBody>
        </p:sp>
      </p:grpSp>
      <p:grpSp>
        <p:nvGrpSpPr>
          <p:cNvPr id="21" name="Group 20">
            <a:extLst>
              <a:ext uri="{FF2B5EF4-FFF2-40B4-BE49-F238E27FC236}">
                <a16:creationId xmlns:a16="http://schemas.microsoft.com/office/drawing/2014/main" id="{24A2A1BE-812A-2D0C-EB72-41CAD04670C7}"/>
              </a:ext>
            </a:extLst>
          </p:cNvPr>
          <p:cNvGrpSpPr/>
          <p:nvPr/>
        </p:nvGrpSpPr>
        <p:grpSpPr>
          <a:xfrm>
            <a:off x="586180" y="5847564"/>
            <a:ext cx="11201573" cy="830997"/>
            <a:chOff x="350650" y="3203375"/>
            <a:chExt cx="11201573" cy="830997"/>
          </a:xfrm>
        </p:grpSpPr>
        <p:sp>
          <p:nvSpPr>
            <p:cNvPr id="22" name="Oval 21">
              <a:extLst>
                <a:ext uri="{FF2B5EF4-FFF2-40B4-BE49-F238E27FC236}">
                  <a16:creationId xmlns:a16="http://schemas.microsoft.com/office/drawing/2014/main" id="{0AB0E58C-2B7C-65E8-1CE4-19EAD4C29254}"/>
                </a:ext>
              </a:extLst>
            </p:cNvPr>
            <p:cNvSpPr/>
            <p:nvPr/>
          </p:nvSpPr>
          <p:spPr>
            <a:xfrm>
              <a:off x="350650" y="3207532"/>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6</a:t>
              </a:r>
            </a:p>
          </p:txBody>
        </p:sp>
        <p:sp>
          <p:nvSpPr>
            <p:cNvPr id="23" name="TextBox 22">
              <a:extLst>
                <a:ext uri="{FF2B5EF4-FFF2-40B4-BE49-F238E27FC236}">
                  <a16:creationId xmlns:a16="http://schemas.microsoft.com/office/drawing/2014/main" id="{EC522CD0-B814-E4EB-2D65-5FCA5C037FA2}"/>
                </a:ext>
              </a:extLst>
            </p:cNvPr>
            <p:cNvSpPr txBox="1"/>
            <p:nvPr/>
          </p:nvSpPr>
          <p:spPr>
            <a:xfrm>
              <a:off x="656741" y="3203375"/>
              <a:ext cx="10895482" cy="830997"/>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Il quesito è stato posto con nota USR Prot.0012652 del 18/07/2024 di pari oggetto che dichiara esplicitamente , salvo diverse indicazioni del Ministero, </a:t>
              </a:r>
              <a:r>
                <a:rPr lang="it-IT" sz="1600" b="1" dirty="0">
                  <a:latin typeface="Arial" panose="020B0604020202020204" pitchFamily="34" charset="0"/>
                  <a:cs typeface="Arial" panose="020B0604020202020204" pitchFamily="34" charset="0"/>
                </a:rPr>
                <a:t>non ravvisare l’esistenza di un potere /dovere di controllo di regolarità amministrativa contabile sugli atti contabili del Convitto e Fondazione annessa </a:t>
              </a:r>
            </a:p>
          </p:txBody>
        </p:sp>
      </p:grpSp>
    </p:spTree>
    <p:extLst>
      <p:ext uri="{BB962C8B-B14F-4D97-AF65-F5344CB8AC3E}">
        <p14:creationId xmlns:p14="http://schemas.microsoft.com/office/powerpoint/2010/main" val="36866319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oogle Shape;1470;p4" descr="Students in hallway">
            <a:extLst>
              <a:ext uri="{FF2B5EF4-FFF2-40B4-BE49-F238E27FC236}">
                <a16:creationId xmlns:a16="http://schemas.microsoft.com/office/drawing/2014/main" id="{9F688B66-E67B-98B2-892B-0332F8AD3CFF}"/>
              </a:ext>
            </a:extLst>
          </p:cNvPr>
          <p:cNvPicPr preferRelativeResize="0"/>
          <p:nvPr/>
        </p:nvPicPr>
        <p:blipFill>
          <a:blip r:embed="rId2" cstate="print">
            <a:extLst>
              <a:ext uri="{28A0092B-C50C-407E-A947-70E740481C1C}">
                <a14:useLocalDpi xmlns:a14="http://schemas.microsoft.com/office/drawing/2010/main" val="0"/>
              </a:ext>
            </a:extLst>
          </a:blip>
          <a:srcRect/>
          <a:stretch/>
        </p:blipFill>
        <p:spPr>
          <a:xfrm>
            <a:off x="-34836" y="0"/>
            <a:ext cx="12226836" cy="6858000"/>
          </a:xfrm>
          <a:prstGeom prst="rect">
            <a:avLst/>
          </a:prstGeom>
          <a:noFill/>
          <a:ln>
            <a:noFill/>
          </a:ln>
        </p:spPr>
      </p:pic>
      <p:sp>
        <p:nvSpPr>
          <p:cNvPr id="3" name="Google Shape;1472;p4">
            <a:extLst>
              <a:ext uri="{FF2B5EF4-FFF2-40B4-BE49-F238E27FC236}">
                <a16:creationId xmlns:a16="http://schemas.microsoft.com/office/drawing/2014/main" id="{034B2260-D7D8-3CDB-EDE7-076785256888}"/>
              </a:ext>
            </a:extLst>
          </p:cNvPr>
          <p:cNvSpPr/>
          <p:nvPr/>
        </p:nvSpPr>
        <p:spPr>
          <a:xfrm>
            <a:off x="-34836" y="2"/>
            <a:ext cx="4008900" cy="4659083"/>
          </a:xfrm>
          <a:prstGeom prst="rect">
            <a:avLst/>
          </a:prstGeom>
          <a:solidFill>
            <a:srgbClr val="464646"/>
          </a:solidFill>
          <a:ln>
            <a:noFill/>
          </a:ln>
        </p:spPr>
        <p:txBody>
          <a:bodyPr spcFirstLastPara="1" wrap="square" lIns="60500" tIns="60500" rIns="60500" bIns="605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1200" cap="none" spc="0" normalizeH="0" baseline="0" noProof="0">
              <a:ln>
                <a:noFill/>
              </a:ln>
              <a:solidFill>
                <a:srgbClr val="000000"/>
              </a:solidFill>
              <a:effectLst/>
              <a:uLnTx/>
              <a:uFillTx/>
              <a:latin typeface="+mj-lt"/>
              <a:ea typeface="Arial"/>
              <a:cs typeface="Arial"/>
              <a:sym typeface="Arial"/>
            </a:endParaRPr>
          </a:p>
        </p:txBody>
      </p:sp>
      <p:sp>
        <p:nvSpPr>
          <p:cNvPr id="4" name="Google Shape;1473;p4">
            <a:extLst>
              <a:ext uri="{FF2B5EF4-FFF2-40B4-BE49-F238E27FC236}">
                <a16:creationId xmlns:a16="http://schemas.microsoft.com/office/drawing/2014/main" id="{8CE6995D-BD9F-B01B-310E-533D4A817C70}"/>
              </a:ext>
            </a:extLst>
          </p:cNvPr>
          <p:cNvSpPr/>
          <p:nvPr/>
        </p:nvSpPr>
        <p:spPr>
          <a:xfrm>
            <a:off x="1128675" y="448349"/>
            <a:ext cx="2766900" cy="2015881"/>
          </a:xfrm>
          <a:prstGeom prst="rect">
            <a:avLst/>
          </a:prstGeom>
          <a:noFill/>
          <a:ln>
            <a:noFill/>
          </a:ln>
        </p:spPr>
        <p:txBody>
          <a:bodyPr spcFirstLastPara="1" wrap="square" lIns="60500" tIns="30250" rIns="60500" bIns="30250" anchor="t" anchorCtr="0">
            <a:noAutofit/>
          </a:bodyPr>
          <a:lstStyle/>
          <a:p>
            <a:pPr marL="0" marR="0" lvl="0" indent="0" defTabSz="914400" rtl="0" eaLnBrk="1" fontAlgn="auto" latinLnBrk="0" hangingPunct="1">
              <a:lnSpc>
                <a:spcPct val="90000"/>
              </a:lnSpc>
              <a:spcBef>
                <a:spcPts val="0"/>
              </a:spcBef>
              <a:spcAft>
                <a:spcPts val="0"/>
              </a:spcAft>
              <a:buClr>
                <a:srgbClr val="000000"/>
              </a:buClr>
              <a:buSzPts val="2000"/>
              <a:buFont typeface="Arial"/>
              <a:buNone/>
              <a:tabLst/>
              <a:defRPr/>
            </a:pPr>
            <a:r>
              <a:rPr kumimoji="0" lang="it-IT" sz="1200" i="0" u="none" strike="noStrike" kern="0" cap="none" spc="0" normalizeH="0" baseline="0" noProof="0" dirty="0">
                <a:ln>
                  <a:noFill/>
                </a:ln>
                <a:solidFill>
                  <a:srgbClr val="FFFFFF"/>
                </a:solidFill>
                <a:effectLst/>
                <a:uLnTx/>
                <a:uFillTx/>
                <a:ea typeface="Arial"/>
                <a:cs typeface="Arial"/>
                <a:sym typeface="Arial"/>
              </a:rPr>
              <a:t>PROBLEMATICA SULLA DISCIPLINA APPLICABILE AGLI EDUCANDATI FEMMINILI E AI CONVITTI, CON SPECIFICO RIFERIMENTO  AL </a:t>
            </a:r>
            <a:r>
              <a:rPr kumimoji="0" lang="it-IT" sz="1200" b="1" i="0" u="none" strike="noStrike" kern="0" cap="none" spc="0" normalizeH="0" baseline="0" noProof="0" dirty="0">
                <a:ln>
                  <a:noFill/>
                </a:ln>
                <a:solidFill>
                  <a:srgbClr val="FFFFFF"/>
                </a:solidFill>
                <a:effectLst/>
                <a:uLnTx/>
                <a:uFillTx/>
                <a:ea typeface="Arial"/>
                <a:cs typeface="Arial"/>
                <a:sym typeface="Arial"/>
              </a:rPr>
              <a:t>RIPARTO DI COMPETENZE</a:t>
            </a:r>
            <a:r>
              <a:rPr kumimoji="0" lang="it-IT" sz="1200" i="0" u="none" strike="noStrike" kern="0" cap="none" spc="0" normalizeH="0" baseline="0" noProof="0" dirty="0">
                <a:ln>
                  <a:noFill/>
                </a:ln>
                <a:solidFill>
                  <a:srgbClr val="FFFFFF"/>
                </a:solidFill>
                <a:effectLst/>
                <a:uLnTx/>
                <a:uFillTx/>
                <a:ea typeface="Arial"/>
                <a:cs typeface="Arial"/>
                <a:sym typeface="Arial"/>
              </a:rPr>
              <a:t> TRA IL CONSIGLIO DI AMMINISTRAZIONE DEI PREDETTI ISTITUTI E IL DIRIGENTE SCOLASTICO DELLE ISTITUZIONI SCOLASTICHE AD ESSI ANNESSE,</a:t>
            </a:r>
            <a:br>
              <a:rPr kumimoji="0" lang="it-IT" sz="1200" i="0" u="none" strike="noStrike" kern="0" cap="none" spc="0" normalizeH="0" baseline="0" noProof="0" dirty="0">
                <a:ln>
                  <a:noFill/>
                </a:ln>
                <a:solidFill>
                  <a:srgbClr val="FFFFFF"/>
                </a:solidFill>
                <a:effectLst/>
                <a:uLnTx/>
                <a:uFillTx/>
                <a:ea typeface="Arial"/>
                <a:cs typeface="Arial"/>
                <a:sym typeface="Arial"/>
              </a:rPr>
            </a:br>
            <a:r>
              <a:rPr kumimoji="0" lang="it-IT" sz="1200" i="0" u="none" strike="noStrike" kern="0" cap="none" spc="0" normalizeH="0" baseline="0" noProof="0" dirty="0">
                <a:ln>
                  <a:noFill/>
                </a:ln>
                <a:solidFill>
                  <a:srgbClr val="FFFFFF"/>
                </a:solidFill>
                <a:effectLst/>
                <a:uLnTx/>
                <a:uFillTx/>
                <a:ea typeface="Arial"/>
                <a:cs typeface="Arial"/>
                <a:sym typeface="Arial"/>
              </a:rPr>
              <a:t>CONSIGLIO DI STATO NUMERO AFFARE 00953/2019 </a:t>
            </a:r>
            <a:endParaRPr kumimoji="0" lang="it-IT" sz="1200" i="1" u="none" strike="noStrike" kern="0" cap="none" spc="0" normalizeH="0" baseline="0" noProof="0" dirty="0">
              <a:ln>
                <a:noFill/>
              </a:ln>
              <a:solidFill>
                <a:srgbClr val="FFFFFF"/>
              </a:solidFill>
              <a:effectLst/>
              <a:uLnTx/>
              <a:uFillTx/>
              <a:ea typeface="Arial"/>
              <a:cs typeface="Arial"/>
              <a:sym typeface="Arial"/>
            </a:endParaRPr>
          </a:p>
        </p:txBody>
      </p:sp>
      <p:sp>
        <p:nvSpPr>
          <p:cNvPr id="5" name="Google Shape;1474;p4">
            <a:extLst>
              <a:ext uri="{FF2B5EF4-FFF2-40B4-BE49-F238E27FC236}">
                <a16:creationId xmlns:a16="http://schemas.microsoft.com/office/drawing/2014/main" id="{EC2FA571-8352-5B8B-8EED-E027E2E2715A}"/>
              </a:ext>
            </a:extLst>
          </p:cNvPr>
          <p:cNvSpPr txBox="1"/>
          <p:nvPr/>
        </p:nvSpPr>
        <p:spPr>
          <a:xfrm>
            <a:off x="589550" y="1976902"/>
            <a:ext cx="3962400" cy="2382600"/>
          </a:xfrm>
          <a:prstGeom prst="rect">
            <a:avLst/>
          </a:prstGeom>
          <a:noFill/>
          <a:ln>
            <a:noFill/>
          </a:ln>
        </p:spPr>
        <p:txBody>
          <a:bodyPr spcFirstLastPara="1" wrap="square" lIns="0" tIns="0" rIns="0" bIns="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9700"/>
              <a:buFont typeface="Arial"/>
              <a:buNone/>
              <a:tabLst/>
              <a:defRPr/>
            </a:pPr>
            <a:r>
              <a:rPr kumimoji="0" lang="it-IT" sz="17600" b="0" i="0" u="none" strike="noStrike" kern="1200" cap="none" spc="0" normalizeH="0" baseline="0" noProof="0" dirty="0">
                <a:ln>
                  <a:noFill/>
                </a:ln>
                <a:solidFill>
                  <a:srgbClr val="FFFFFF"/>
                </a:solidFill>
                <a:effectLst/>
                <a:uLnTx/>
                <a:uFillTx/>
                <a:ea typeface="Arial"/>
                <a:cs typeface="Arial"/>
                <a:sym typeface="Arial"/>
              </a:rPr>
              <a:t>4</a:t>
            </a:r>
            <a:endParaRPr kumimoji="0" sz="17600" b="0" i="0" u="none" strike="noStrike" kern="1200" cap="none" spc="0" normalizeH="0" baseline="0" noProof="0" dirty="0">
              <a:ln>
                <a:noFill/>
              </a:ln>
              <a:solidFill>
                <a:srgbClr val="FFFFFF"/>
              </a:solidFill>
              <a:effectLst/>
              <a:uLnTx/>
              <a:uFillTx/>
              <a:ea typeface="Arial"/>
              <a:cs typeface="Arial"/>
              <a:sym typeface="Arial"/>
            </a:endParaRPr>
          </a:p>
        </p:txBody>
      </p:sp>
      <p:cxnSp>
        <p:nvCxnSpPr>
          <p:cNvPr id="6" name="Google Shape;1475;p4">
            <a:extLst>
              <a:ext uri="{FF2B5EF4-FFF2-40B4-BE49-F238E27FC236}">
                <a16:creationId xmlns:a16="http://schemas.microsoft.com/office/drawing/2014/main" id="{C70F6C92-78CE-1D64-F4BE-DB036D11157E}"/>
              </a:ext>
            </a:extLst>
          </p:cNvPr>
          <p:cNvCxnSpPr/>
          <p:nvPr/>
        </p:nvCxnSpPr>
        <p:spPr>
          <a:xfrm>
            <a:off x="1043000" y="414817"/>
            <a:ext cx="0" cy="3891256"/>
          </a:xfrm>
          <a:prstGeom prst="straightConnector1">
            <a:avLst/>
          </a:prstGeom>
          <a:noFill/>
          <a:ln w="9525" cap="flat" cmpd="sng">
            <a:solidFill>
              <a:srgbClr val="FFFFFF"/>
            </a:solidFill>
            <a:prstDash val="solid"/>
            <a:round/>
            <a:headEnd type="none" w="sm" len="sm"/>
            <a:tailEnd type="none" w="sm" len="sm"/>
          </a:ln>
        </p:spPr>
      </p:cxnSp>
    </p:spTree>
    <p:extLst>
      <p:ext uri="{BB962C8B-B14F-4D97-AF65-F5344CB8AC3E}">
        <p14:creationId xmlns:p14="http://schemas.microsoft.com/office/powerpoint/2010/main" val="74127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Visione Ministero</a:t>
            </a:r>
          </a:p>
        </p:txBody>
      </p:sp>
      <p:sp>
        <p:nvSpPr>
          <p:cNvPr id="2" name="Rectangle 1">
            <a:extLst>
              <a:ext uri="{FF2B5EF4-FFF2-40B4-BE49-F238E27FC236}">
                <a16:creationId xmlns:a16="http://schemas.microsoft.com/office/drawing/2014/main" id="{FB0FBCDD-0AD9-9DA9-DB12-61C1DAF1375C}"/>
              </a:ext>
            </a:extLst>
          </p:cNvPr>
          <p:cNvSpPr/>
          <p:nvPr/>
        </p:nvSpPr>
        <p:spPr>
          <a:xfrm>
            <a:off x="404247" y="1474965"/>
            <a:ext cx="11383505" cy="5203596"/>
          </a:xfrm>
          <a:prstGeom prst="rect">
            <a:avLst/>
          </a:prstGeom>
          <a:solidFill>
            <a:schemeClr val="accent2">
              <a:lumMod val="20000"/>
              <a:lumOff val="80000"/>
              <a:alpha val="10000"/>
            </a:schemeClr>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60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51232214-1A23-A67F-2F7C-173F06BBA8ED}"/>
              </a:ext>
            </a:extLst>
          </p:cNvPr>
          <p:cNvSpPr/>
          <p:nvPr/>
        </p:nvSpPr>
        <p:spPr>
          <a:xfrm>
            <a:off x="652047" y="1644386"/>
            <a:ext cx="224726" cy="4726482"/>
          </a:xfrm>
          <a:prstGeom prst="rect">
            <a:avLst/>
          </a:prstGeom>
          <a:solidFill>
            <a:srgbClr val="F4B183"/>
          </a:solidFill>
          <a:ln>
            <a:noFill/>
          </a:ln>
          <a:effectLst>
            <a:softEdge rad="63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600">
              <a:latin typeface="Arial" panose="020B060402020202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DFE89A7B-0439-99DF-F873-FCBA016F9260}"/>
              </a:ext>
            </a:extLst>
          </p:cNvPr>
          <p:cNvGrpSpPr/>
          <p:nvPr/>
        </p:nvGrpSpPr>
        <p:grpSpPr>
          <a:xfrm>
            <a:off x="586180" y="1603847"/>
            <a:ext cx="10898064" cy="830997"/>
            <a:chOff x="350650" y="4301019"/>
            <a:chExt cx="10898064" cy="830997"/>
          </a:xfrm>
        </p:grpSpPr>
        <p:sp>
          <p:nvSpPr>
            <p:cNvPr id="7" name="Oval 6">
              <a:extLst>
                <a:ext uri="{FF2B5EF4-FFF2-40B4-BE49-F238E27FC236}">
                  <a16:creationId xmlns:a16="http://schemas.microsoft.com/office/drawing/2014/main" id="{8A7B9BA0-0D94-2312-E1E2-8B108A10AB46}"/>
                </a:ext>
              </a:extLst>
            </p:cNvPr>
            <p:cNvSpPr/>
            <p:nvPr/>
          </p:nvSpPr>
          <p:spPr>
            <a:xfrm>
              <a:off x="350650" y="4429921"/>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1</a:t>
              </a:r>
            </a:p>
          </p:txBody>
        </p:sp>
        <p:sp>
          <p:nvSpPr>
            <p:cNvPr id="8" name="TextBox 7">
              <a:extLst>
                <a:ext uri="{FF2B5EF4-FFF2-40B4-BE49-F238E27FC236}">
                  <a16:creationId xmlns:a16="http://schemas.microsoft.com/office/drawing/2014/main" id="{B445A1C9-4A88-4531-69C2-0625C1D00E5E}"/>
                </a:ext>
              </a:extLst>
            </p:cNvPr>
            <p:cNvSpPr txBox="1"/>
            <p:nvPr/>
          </p:nvSpPr>
          <p:spPr>
            <a:xfrm>
              <a:off x="656740" y="4301019"/>
              <a:ext cx="10591974" cy="830997"/>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Tali prassi più che supportate da una ricostruzione normativa si basano sull’automatismo di una prassi già in uso o al più sulla base di un potere/ dovere di attività di consulenza e di supporto alle istituzioni scolastiche nelle materie amministrative contabili.</a:t>
              </a:r>
            </a:p>
          </p:txBody>
        </p:sp>
      </p:grpSp>
      <p:grpSp>
        <p:nvGrpSpPr>
          <p:cNvPr id="9" name="Group 8">
            <a:extLst>
              <a:ext uri="{FF2B5EF4-FFF2-40B4-BE49-F238E27FC236}">
                <a16:creationId xmlns:a16="http://schemas.microsoft.com/office/drawing/2014/main" id="{1CBC8F42-C654-8C45-C347-37A54BCA9213}"/>
              </a:ext>
            </a:extLst>
          </p:cNvPr>
          <p:cNvGrpSpPr/>
          <p:nvPr/>
        </p:nvGrpSpPr>
        <p:grpSpPr>
          <a:xfrm>
            <a:off x="586180" y="2501835"/>
            <a:ext cx="10898064" cy="830997"/>
            <a:chOff x="350650" y="5083405"/>
            <a:chExt cx="10898064" cy="830997"/>
          </a:xfrm>
        </p:grpSpPr>
        <p:sp>
          <p:nvSpPr>
            <p:cNvPr id="10" name="Oval 9">
              <a:extLst>
                <a:ext uri="{FF2B5EF4-FFF2-40B4-BE49-F238E27FC236}">
                  <a16:creationId xmlns:a16="http://schemas.microsoft.com/office/drawing/2014/main" id="{8153E750-535E-E049-5EB6-DA5C022D3D32}"/>
                </a:ext>
              </a:extLst>
            </p:cNvPr>
            <p:cNvSpPr/>
            <p:nvPr/>
          </p:nvSpPr>
          <p:spPr>
            <a:xfrm>
              <a:off x="350650" y="5087609"/>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2</a:t>
              </a:r>
            </a:p>
          </p:txBody>
        </p:sp>
        <p:sp>
          <p:nvSpPr>
            <p:cNvPr id="11" name="TextBox 10">
              <a:extLst>
                <a:ext uri="{FF2B5EF4-FFF2-40B4-BE49-F238E27FC236}">
                  <a16:creationId xmlns:a16="http://schemas.microsoft.com/office/drawing/2014/main" id="{DF2762B3-5BF8-6DA2-9C69-F6474F3728F2}"/>
                </a:ext>
              </a:extLst>
            </p:cNvPr>
            <p:cNvSpPr txBox="1"/>
            <p:nvPr/>
          </p:nvSpPr>
          <p:spPr>
            <a:xfrm>
              <a:off x="656740" y="5083405"/>
              <a:ext cx="10591974" cy="830997"/>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Tale attività di consulenza, legittima e doverosa sulle scuole annesse ai convitti ed effettivamente ancora radicata presso le Direzioni Regionali non si estende al Convitto stesso che gode come sopraesposto di autonomo bilancio, organi e codice fiscale.</a:t>
              </a:r>
            </a:p>
          </p:txBody>
        </p:sp>
      </p:grpSp>
      <p:grpSp>
        <p:nvGrpSpPr>
          <p:cNvPr id="14" name="Group 13">
            <a:extLst>
              <a:ext uri="{FF2B5EF4-FFF2-40B4-BE49-F238E27FC236}">
                <a16:creationId xmlns:a16="http://schemas.microsoft.com/office/drawing/2014/main" id="{9665AF48-E404-BF4D-6551-6B0878E5C93A}"/>
              </a:ext>
            </a:extLst>
          </p:cNvPr>
          <p:cNvGrpSpPr/>
          <p:nvPr/>
        </p:nvGrpSpPr>
        <p:grpSpPr>
          <a:xfrm>
            <a:off x="586180" y="3399823"/>
            <a:ext cx="10898065" cy="830997"/>
            <a:chOff x="350650" y="3017394"/>
            <a:chExt cx="10898065" cy="830997"/>
          </a:xfrm>
        </p:grpSpPr>
        <p:sp>
          <p:nvSpPr>
            <p:cNvPr id="15" name="Oval 14">
              <a:extLst>
                <a:ext uri="{FF2B5EF4-FFF2-40B4-BE49-F238E27FC236}">
                  <a16:creationId xmlns:a16="http://schemas.microsoft.com/office/drawing/2014/main" id="{96A81445-35CB-3A88-D812-51405DC10F01}"/>
                </a:ext>
              </a:extLst>
            </p:cNvPr>
            <p:cNvSpPr/>
            <p:nvPr/>
          </p:nvSpPr>
          <p:spPr>
            <a:xfrm>
              <a:off x="350650" y="3021551"/>
              <a:ext cx="329653"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3</a:t>
              </a:r>
            </a:p>
          </p:txBody>
        </p:sp>
        <p:sp>
          <p:nvSpPr>
            <p:cNvPr id="16" name="TextBox 15">
              <a:extLst>
                <a:ext uri="{FF2B5EF4-FFF2-40B4-BE49-F238E27FC236}">
                  <a16:creationId xmlns:a16="http://schemas.microsoft.com/office/drawing/2014/main" id="{CEAEA897-1090-0A2E-BF4A-288DFD183B9E}"/>
                </a:ext>
              </a:extLst>
            </p:cNvPr>
            <p:cNvSpPr txBox="1"/>
            <p:nvPr/>
          </p:nvSpPr>
          <p:spPr>
            <a:xfrm>
              <a:off x="656741" y="3017394"/>
              <a:ext cx="10591974" cy="830997"/>
            </a:xfrm>
            <a:prstGeom prst="rect">
              <a:avLst/>
            </a:prstGeom>
            <a:noFill/>
          </p:spPr>
          <p:txBody>
            <a:bodyPr wrap="square" rtlCol="0">
              <a:spAutoFit/>
            </a:bodyPr>
            <a:lstStyle/>
            <a:p>
              <a:r>
                <a:rPr lang="it-IT" sz="1600" b="1" dirty="0">
                  <a:latin typeface="Arial" panose="020B0604020202020204" pitchFamily="34" charset="0"/>
                  <a:cs typeface="Arial" panose="020B0604020202020204" pitchFamily="34" charset="0"/>
                </a:rPr>
                <a:t>Tutto ciò premesso ritengo assolutamente condivisibile la mancata presa in carico di tali atti sul nostro territorio in virtù di un difetto di competenza ravvisabile in seno </a:t>
              </a:r>
              <a:r>
                <a:rPr lang="it-IT" sz="1600" b="1" dirty="0" err="1">
                  <a:latin typeface="Arial" panose="020B0604020202020204" pitchFamily="34" charset="0"/>
                  <a:cs typeface="Arial" panose="020B0604020202020204" pitchFamily="34" charset="0"/>
                </a:rPr>
                <a:t>al’USR</a:t>
              </a:r>
              <a:r>
                <a:rPr lang="it-IT" sz="1600" b="1" dirty="0">
                  <a:latin typeface="Arial" panose="020B0604020202020204" pitchFamily="34" charset="0"/>
                  <a:cs typeface="Arial" panose="020B0604020202020204" pitchFamily="34" charset="0"/>
                </a:rPr>
                <a:t>, se non a patto di applicare arbitrariamente e difformemente la norma in esame.</a:t>
              </a:r>
            </a:p>
          </p:txBody>
        </p:sp>
      </p:grpSp>
      <p:grpSp>
        <p:nvGrpSpPr>
          <p:cNvPr id="17" name="Group 16">
            <a:extLst>
              <a:ext uri="{FF2B5EF4-FFF2-40B4-BE49-F238E27FC236}">
                <a16:creationId xmlns:a16="http://schemas.microsoft.com/office/drawing/2014/main" id="{1CFE4620-2B62-3BF2-A6C9-B3C55B38F5C9}"/>
              </a:ext>
            </a:extLst>
          </p:cNvPr>
          <p:cNvGrpSpPr/>
          <p:nvPr/>
        </p:nvGrpSpPr>
        <p:grpSpPr>
          <a:xfrm>
            <a:off x="586180" y="4297811"/>
            <a:ext cx="11201573" cy="584775"/>
            <a:chOff x="350650" y="3203375"/>
            <a:chExt cx="11201573" cy="584775"/>
          </a:xfrm>
        </p:grpSpPr>
        <p:sp>
          <p:nvSpPr>
            <p:cNvPr id="18" name="Oval 17">
              <a:extLst>
                <a:ext uri="{FF2B5EF4-FFF2-40B4-BE49-F238E27FC236}">
                  <a16:creationId xmlns:a16="http://schemas.microsoft.com/office/drawing/2014/main" id="{64C1FE91-4674-BE7F-D1EF-C98C420768C4}"/>
                </a:ext>
              </a:extLst>
            </p:cNvPr>
            <p:cNvSpPr/>
            <p:nvPr/>
          </p:nvSpPr>
          <p:spPr>
            <a:xfrm>
              <a:off x="350650" y="3207532"/>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4</a:t>
              </a:r>
            </a:p>
          </p:txBody>
        </p:sp>
        <p:sp>
          <p:nvSpPr>
            <p:cNvPr id="19" name="TextBox 18">
              <a:extLst>
                <a:ext uri="{FF2B5EF4-FFF2-40B4-BE49-F238E27FC236}">
                  <a16:creationId xmlns:a16="http://schemas.microsoft.com/office/drawing/2014/main" id="{A11F9AE1-45AC-2635-47BB-651B731C479E}"/>
                </a:ext>
              </a:extLst>
            </p:cNvPr>
            <p:cNvSpPr txBox="1"/>
            <p:nvPr/>
          </p:nvSpPr>
          <p:spPr>
            <a:xfrm>
              <a:off x="656741" y="3203375"/>
              <a:ext cx="10895482" cy="584775"/>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Tale posizione risulta in linea con quanto evidenziato nelle ultime comunicazioni istituzionali risalenti al 2017 ed inviate al Convitto dalla DR e dal ATP di Cagliari.</a:t>
              </a:r>
            </a:p>
          </p:txBody>
        </p:sp>
      </p:grpSp>
      <p:grpSp>
        <p:nvGrpSpPr>
          <p:cNvPr id="3" name="Group 2">
            <a:extLst>
              <a:ext uri="{FF2B5EF4-FFF2-40B4-BE49-F238E27FC236}">
                <a16:creationId xmlns:a16="http://schemas.microsoft.com/office/drawing/2014/main" id="{D801E15E-8C16-825B-3BC6-6A613644AA0D}"/>
              </a:ext>
            </a:extLst>
          </p:cNvPr>
          <p:cNvGrpSpPr/>
          <p:nvPr/>
        </p:nvGrpSpPr>
        <p:grpSpPr>
          <a:xfrm>
            <a:off x="587470" y="4949577"/>
            <a:ext cx="11201573" cy="830997"/>
            <a:chOff x="350650" y="3203375"/>
            <a:chExt cx="11201573" cy="830997"/>
          </a:xfrm>
        </p:grpSpPr>
        <p:sp>
          <p:nvSpPr>
            <p:cNvPr id="4" name="Oval 3">
              <a:extLst>
                <a:ext uri="{FF2B5EF4-FFF2-40B4-BE49-F238E27FC236}">
                  <a16:creationId xmlns:a16="http://schemas.microsoft.com/office/drawing/2014/main" id="{ECB1C317-1854-240F-A368-167BD82BB86F}"/>
                </a:ext>
              </a:extLst>
            </p:cNvPr>
            <p:cNvSpPr/>
            <p:nvPr/>
          </p:nvSpPr>
          <p:spPr>
            <a:xfrm>
              <a:off x="350650" y="3207532"/>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5</a:t>
              </a:r>
            </a:p>
          </p:txBody>
        </p:sp>
        <p:sp>
          <p:nvSpPr>
            <p:cNvPr id="20" name="TextBox 19">
              <a:extLst>
                <a:ext uri="{FF2B5EF4-FFF2-40B4-BE49-F238E27FC236}">
                  <a16:creationId xmlns:a16="http://schemas.microsoft.com/office/drawing/2014/main" id="{D8E0FB8D-5415-97A2-1683-E5D4E506A337}"/>
                </a:ext>
              </a:extLst>
            </p:cNvPr>
            <p:cNvSpPr txBox="1"/>
            <p:nvPr/>
          </p:nvSpPr>
          <p:spPr>
            <a:xfrm>
              <a:off x="656741" y="3203375"/>
              <a:ext cx="10895482" cy="830997"/>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Poiché Il convitto continua però a riproporre tali atti e lamenta la mancata presa in carico degli stessi si potrebbe formulare un quesito all’amministrazione centrale per stabilire la sostenibilità della posizione assunta dal USR Sardegna.</a:t>
              </a:r>
            </a:p>
          </p:txBody>
        </p:sp>
      </p:grpSp>
      <p:grpSp>
        <p:nvGrpSpPr>
          <p:cNvPr id="21" name="Group 20">
            <a:extLst>
              <a:ext uri="{FF2B5EF4-FFF2-40B4-BE49-F238E27FC236}">
                <a16:creationId xmlns:a16="http://schemas.microsoft.com/office/drawing/2014/main" id="{24A2A1BE-812A-2D0C-EB72-41CAD04670C7}"/>
              </a:ext>
            </a:extLst>
          </p:cNvPr>
          <p:cNvGrpSpPr/>
          <p:nvPr/>
        </p:nvGrpSpPr>
        <p:grpSpPr>
          <a:xfrm>
            <a:off x="586180" y="5847564"/>
            <a:ext cx="11201573" cy="830997"/>
            <a:chOff x="350650" y="3203375"/>
            <a:chExt cx="11201573" cy="830997"/>
          </a:xfrm>
        </p:grpSpPr>
        <p:sp>
          <p:nvSpPr>
            <p:cNvPr id="22" name="Oval 21">
              <a:extLst>
                <a:ext uri="{FF2B5EF4-FFF2-40B4-BE49-F238E27FC236}">
                  <a16:creationId xmlns:a16="http://schemas.microsoft.com/office/drawing/2014/main" id="{0AB0E58C-2B7C-65E8-1CE4-19EAD4C29254}"/>
                </a:ext>
              </a:extLst>
            </p:cNvPr>
            <p:cNvSpPr/>
            <p:nvPr/>
          </p:nvSpPr>
          <p:spPr>
            <a:xfrm>
              <a:off x="350650" y="3207532"/>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6</a:t>
              </a:r>
            </a:p>
          </p:txBody>
        </p:sp>
        <p:sp>
          <p:nvSpPr>
            <p:cNvPr id="23" name="TextBox 22">
              <a:extLst>
                <a:ext uri="{FF2B5EF4-FFF2-40B4-BE49-F238E27FC236}">
                  <a16:creationId xmlns:a16="http://schemas.microsoft.com/office/drawing/2014/main" id="{EC522CD0-B814-E4EB-2D65-5FCA5C037FA2}"/>
                </a:ext>
              </a:extLst>
            </p:cNvPr>
            <p:cNvSpPr txBox="1"/>
            <p:nvPr/>
          </p:nvSpPr>
          <p:spPr>
            <a:xfrm>
              <a:off x="656741" y="3203375"/>
              <a:ext cx="10895482" cy="830997"/>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Il quesito è stato posto con nota USR Prot.0012652 del 18/07/2024 di pari oggetto che dichiara esplicitamente , salvo diverse indicazioni del Ministero, </a:t>
              </a:r>
              <a:r>
                <a:rPr lang="it-IT" sz="1600" b="1" dirty="0">
                  <a:latin typeface="Arial" panose="020B0604020202020204" pitchFamily="34" charset="0"/>
                  <a:cs typeface="Arial" panose="020B0604020202020204" pitchFamily="34" charset="0"/>
                </a:rPr>
                <a:t>non ravvisare l’esistenza di un potere /dovere di controllo di regolarità amministrativa contabile sugli atti contabili del Convitto e Fondazione annessa </a:t>
              </a:r>
            </a:p>
          </p:txBody>
        </p:sp>
      </p:grpSp>
    </p:spTree>
    <p:extLst>
      <p:ext uri="{BB962C8B-B14F-4D97-AF65-F5344CB8AC3E}">
        <p14:creationId xmlns:p14="http://schemas.microsoft.com/office/powerpoint/2010/main" val="1074474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5F4D02E-8B16-5FAA-9F5B-586D3EA5AF4B}"/>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4" name="Title 3"/>
          <p:cNvSpPr>
            <a:spLocks noGrp="1"/>
          </p:cNvSpPr>
          <p:nvPr>
            <p:ph type="title"/>
          </p:nvPr>
        </p:nvSpPr>
        <p:spPr>
          <a:xfrm>
            <a:off x="0" y="487132"/>
            <a:ext cx="9035512" cy="303212"/>
          </a:xfrm>
        </p:spPr>
        <p:txBody>
          <a:bodyPr>
            <a:normAutofit fontScale="90000"/>
          </a:bodyPr>
          <a:lstStyle/>
          <a:p>
            <a:r>
              <a:rPr lang="it-IT" altLang="en-US" sz="2800" dirty="0">
                <a:solidFill>
                  <a:schemeClr val="bg1"/>
                </a:solidFill>
                <a:latin typeface="Arial" panose="020B0604020202020204" pitchFamily="34" charset="0"/>
                <a:cs typeface="Arial" panose="020B0604020202020204" pitchFamily="34" charset="0"/>
              </a:rPr>
              <a:t>Forma e sostanza</a:t>
            </a:r>
          </a:p>
        </p:txBody>
      </p:sp>
      <p:sp>
        <p:nvSpPr>
          <p:cNvPr id="16" name="Google Shape;4703;p599">
            <a:extLst>
              <a:ext uri="{FF2B5EF4-FFF2-40B4-BE49-F238E27FC236}">
                <a16:creationId xmlns:a16="http://schemas.microsoft.com/office/drawing/2014/main" id="{1F7F0456-519A-66DA-7246-CE986349E776}"/>
              </a:ext>
            </a:extLst>
          </p:cNvPr>
          <p:cNvSpPr/>
          <p:nvPr/>
        </p:nvSpPr>
        <p:spPr>
          <a:xfrm>
            <a:off x="1671049" y="2025500"/>
            <a:ext cx="9935100" cy="1886400"/>
          </a:xfrm>
          <a:prstGeom prst="rect">
            <a:avLst/>
          </a:prstGeom>
          <a:noFill/>
          <a:ln w="19050" cap="flat" cmpd="sng">
            <a:solidFill>
              <a:schemeClr val="accent2"/>
            </a:solidFill>
            <a:prstDash val="solid"/>
            <a:round/>
            <a:headEnd type="none" w="sm" len="sm"/>
            <a:tailEnd type="none" w="sm" len="sm"/>
          </a:ln>
          <a:effectLst>
            <a:outerShdw blurRad="50800" dist="38100" dir="8100000" algn="tr" rotWithShape="0">
              <a:prstClr val="black">
                <a:alpha val="40000"/>
              </a:prstClr>
            </a:outerShdw>
          </a:effectLst>
        </p:spPr>
        <p:txBody>
          <a:bodyPr spcFirstLastPara="1" wrap="square" lIns="91425" tIns="91425" rIns="91425" bIns="91425" anchor="ctr" anchorCtr="0">
            <a:noAutofit/>
          </a:bodyPr>
          <a:lstStyle/>
          <a:p>
            <a:pPr marL="152400" marR="0" lvl="0" algn="l" rtl="0">
              <a:lnSpc>
                <a:spcPct val="100000"/>
              </a:lnSpc>
              <a:spcBef>
                <a:spcPts val="0"/>
              </a:spcBef>
              <a:spcAft>
                <a:spcPts val="0"/>
              </a:spcAft>
              <a:buClr>
                <a:schemeClr val="dk1"/>
              </a:buClr>
              <a:buSzPts val="1200"/>
            </a:pPr>
            <a:r>
              <a:rPr lang="it-IT" sz="1400" b="0" i="0" u="none" strike="noStrike" cap="none" dirty="0">
                <a:solidFill>
                  <a:schemeClr val="dk1"/>
                </a:solidFill>
                <a:latin typeface="Arial" panose="020B0604020202020204" pitchFamily="34" charset="0"/>
                <a:ea typeface="Arial"/>
                <a:cs typeface="Arial" panose="020B0604020202020204" pitchFamily="34" charset="0"/>
                <a:sym typeface="Arial"/>
              </a:rPr>
              <a:t>Quali rispondere alla nuova cultura delle pari opportunità, fornire supporto agli scambi di studenti in ambito comunitario e venire incontro alle mutate richieste dell’utenza.</a:t>
            </a:r>
            <a:endParaRPr sz="1400" b="0" i="0" u="none" strike="noStrike" cap="none" dirty="0">
              <a:solidFill>
                <a:srgbClr val="000000"/>
              </a:solidFill>
              <a:latin typeface="Arial" panose="020B0604020202020204" pitchFamily="34" charset="0"/>
              <a:ea typeface="Arial"/>
              <a:cs typeface="Arial" panose="020B0604020202020204" pitchFamily="34" charset="0"/>
              <a:sym typeface="Arial"/>
            </a:endParaRPr>
          </a:p>
        </p:txBody>
      </p:sp>
      <p:sp>
        <p:nvSpPr>
          <p:cNvPr id="17" name="Google Shape;4704;p599">
            <a:extLst>
              <a:ext uri="{FF2B5EF4-FFF2-40B4-BE49-F238E27FC236}">
                <a16:creationId xmlns:a16="http://schemas.microsoft.com/office/drawing/2014/main" id="{C8D191CD-1BA8-27A2-FD6C-C881AD0E8DDE}"/>
              </a:ext>
            </a:extLst>
          </p:cNvPr>
          <p:cNvSpPr/>
          <p:nvPr/>
        </p:nvSpPr>
        <p:spPr>
          <a:xfrm>
            <a:off x="612974" y="2039720"/>
            <a:ext cx="888600" cy="1886400"/>
          </a:xfrm>
          <a:prstGeom prst="rect">
            <a:avLst/>
          </a:prstGeom>
          <a:solidFill>
            <a:srgbClr val="404040"/>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1200"/>
              <a:buFont typeface="Arial"/>
              <a:buNone/>
            </a:pPr>
            <a:r>
              <a:rPr lang="it-IT" sz="1200" dirty="0">
                <a:solidFill>
                  <a:srgbClr val="FFFFFF"/>
                </a:solidFill>
                <a:latin typeface="Arial" panose="020B0604020202020204" pitchFamily="34" charset="0"/>
                <a:ea typeface="Georgia"/>
                <a:cs typeface="Arial" panose="020B0604020202020204" pitchFamily="34" charset="0"/>
                <a:sym typeface="Georgia"/>
              </a:rPr>
              <a:t>O</a:t>
            </a:r>
            <a:r>
              <a:rPr lang="it-IT" sz="1200" b="0" i="0" u="none" strike="noStrike" cap="none" dirty="0">
                <a:solidFill>
                  <a:srgbClr val="FFFFFF"/>
                </a:solidFill>
                <a:latin typeface="Arial" panose="020B0604020202020204" pitchFamily="34" charset="0"/>
                <a:ea typeface="Georgia"/>
                <a:cs typeface="Arial" panose="020B0604020202020204" pitchFamily="34" charset="0"/>
                <a:sym typeface="Georgia"/>
              </a:rPr>
              <a:t>biettivi ambiziosi del Ministero</a:t>
            </a:r>
          </a:p>
        </p:txBody>
      </p:sp>
      <p:sp>
        <p:nvSpPr>
          <p:cNvPr id="18" name="Google Shape;4705;p599">
            <a:extLst>
              <a:ext uri="{FF2B5EF4-FFF2-40B4-BE49-F238E27FC236}">
                <a16:creationId xmlns:a16="http://schemas.microsoft.com/office/drawing/2014/main" id="{B9CCCF3E-2AA3-5674-97EF-5EE06CE8A355}"/>
              </a:ext>
            </a:extLst>
          </p:cNvPr>
          <p:cNvSpPr/>
          <p:nvPr/>
        </p:nvSpPr>
        <p:spPr>
          <a:xfrm>
            <a:off x="1648162" y="4042900"/>
            <a:ext cx="9935100" cy="1886400"/>
          </a:xfrm>
          <a:prstGeom prst="rect">
            <a:avLst/>
          </a:prstGeom>
          <a:noFill/>
          <a:ln w="19050" cap="flat" cmpd="sng">
            <a:solidFill>
              <a:schemeClr val="accent2"/>
            </a:solidFill>
            <a:prstDash val="solid"/>
            <a:round/>
            <a:headEnd type="none" w="sm" len="sm"/>
            <a:tailEnd type="none" w="sm" len="sm"/>
          </a:ln>
          <a:effectLst>
            <a:outerShdw blurRad="50800" dist="38100" dir="8100000" algn="tr" rotWithShape="0">
              <a:prstClr val="black">
                <a:alpha val="40000"/>
              </a:prstClr>
            </a:outerShdw>
          </a:effectLst>
        </p:spPr>
        <p:txBody>
          <a:bodyPr spcFirstLastPara="1" wrap="square" lIns="91425" tIns="91425" rIns="91425" bIns="91425" anchor="ctr" anchorCtr="0">
            <a:noAutofit/>
          </a:bodyPr>
          <a:lstStyle/>
          <a:p>
            <a:pPr marL="152400" marR="0" lvl="0" algn="l" rtl="0">
              <a:lnSpc>
                <a:spcPct val="100000"/>
              </a:lnSpc>
              <a:spcBef>
                <a:spcPts val="0"/>
              </a:spcBef>
              <a:spcAft>
                <a:spcPts val="0"/>
              </a:spcAft>
              <a:buClr>
                <a:schemeClr val="dk1"/>
              </a:buClr>
              <a:buSzPts val="1200"/>
            </a:pPr>
            <a:r>
              <a:rPr lang="it-IT" sz="1400" b="0" i="0" u="none" strike="noStrike" cap="none" dirty="0">
                <a:solidFill>
                  <a:schemeClr val="dk1"/>
                </a:solidFill>
                <a:latin typeface="Arial" panose="020B0604020202020204" pitchFamily="34" charset="0"/>
                <a:ea typeface="Arial"/>
                <a:cs typeface="Arial" panose="020B0604020202020204" pitchFamily="34" charset="0"/>
                <a:sym typeface="Arial"/>
              </a:rPr>
              <a:t>Per lungo tempo sono stati considerati da taluni dei veri e propri fossili viventi dell’istruzione sia dal punto di vista normativo che contabile, per la permanenza di una regolamentazione che risale alla riforma Gentile. </a:t>
            </a:r>
          </a:p>
        </p:txBody>
      </p:sp>
      <p:sp>
        <p:nvSpPr>
          <p:cNvPr id="19" name="Google Shape;4706;p599">
            <a:extLst>
              <a:ext uri="{FF2B5EF4-FFF2-40B4-BE49-F238E27FC236}">
                <a16:creationId xmlns:a16="http://schemas.microsoft.com/office/drawing/2014/main" id="{E765CEDC-508B-24DA-5956-EED1FD1254F7}"/>
              </a:ext>
            </a:extLst>
          </p:cNvPr>
          <p:cNvSpPr/>
          <p:nvPr/>
        </p:nvSpPr>
        <p:spPr>
          <a:xfrm>
            <a:off x="590087" y="4057125"/>
            <a:ext cx="888600" cy="1886400"/>
          </a:xfrm>
          <a:prstGeom prst="rect">
            <a:avLst/>
          </a:prstGeom>
          <a:solidFill>
            <a:srgbClr val="404040"/>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it-IT" sz="1200" dirty="0">
                <a:solidFill>
                  <a:srgbClr val="FFFFFF"/>
                </a:solidFill>
                <a:latin typeface="Arial" panose="020B0604020202020204" pitchFamily="34" charset="0"/>
                <a:ea typeface="Georgia"/>
                <a:cs typeface="Arial" panose="020B0604020202020204" pitchFamily="34" charset="0"/>
                <a:sym typeface="Georgia"/>
              </a:rPr>
              <a:t>F</a:t>
            </a:r>
            <a:r>
              <a:rPr lang="it-IT" sz="1200" b="0" i="0" u="none" strike="noStrike" cap="none" dirty="0">
                <a:solidFill>
                  <a:srgbClr val="FFFFFF"/>
                </a:solidFill>
                <a:latin typeface="Arial" panose="020B0604020202020204" pitchFamily="34" charset="0"/>
                <a:ea typeface="Georgia"/>
                <a:cs typeface="Arial" panose="020B0604020202020204" pitchFamily="34" charset="0"/>
                <a:sym typeface="Georgia"/>
              </a:rPr>
              <a:t>ossili viventi</a:t>
            </a:r>
          </a:p>
        </p:txBody>
      </p:sp>
      <p:grpSp>
        <p:nvGrpSpPr>
          <p:cNvPr id="24" name="Group 23">
            <a:extLst>
              <a:ext uri="{FF2B5EF4-FFF2-40B4-BE49-F238E27FC236}">
                <a16:creationId xmlns:a16="http://schemas.microsoft.com/office/drawing/2014/main" id="{E00A53FE-0A68-8ED5-0A6D-A8F19E8CC102}"/>
              </a:ext>
            </a:extLst>
          </p:cNvPr>
          <p:cNvGrpSpPr/>
          <p:nvPr/>
        </p:nvGrpSpPr>
        <p:grpSpPr>
          <a:xfrm>
            <a:off x="585852" y="2014852"/>
            <a:ext cx="331748" cy="334542"/>
            <a:chOff x="610855" y="1982454"/>
            <a:chExt cx="331748" cy="334542"/>
          </a:xfrm>
        </p:grpSpPr>
        <p:sp>
          <p:nvSpPr>
            <p:cNvPr id="21" name="Rectangle 20">
              <a:extLst>
                <a:ext uri="{FF2B5EF4-FFF2-40B4-BE49-F238E27FC236}">
                  <a16:creationId xmlns:a16="http://schemas.microsoft.com/office/drawing/2014/main" id="{DD5E91D2-FB7D-42E1-7616-8C9A37A1885C}"/>
                </a:ext>
              </a:extLst>
            </p:cNvPr>
            <p:cNvSpPr/>
            <p:nvPr/>
          </p:nvSpPr>
          <p:spPr>
            <a:xfrm>
              <a:off x="618603" y="1991824"/>
              <a:ext cx="324000" cy="3251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3" name="Graphic 15" descr="Bullseye with solid fill">
              <a:extLst>
                <a:ext uri="{FF2B5EF4-FFF2-40B4-BE49-F238E27FC236}">
                  <a16:creationId xmlns:a16="http://schemas.microsoft.com/office/drawing/2014/main" id="{D654973B-A750-B6DD-86F3-BA053215483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0855" y="1982454"/>
              <a:ext cx="324000" cy="324000"/>
            </a:xfrm>
            <a:prstGeom prst="rect">
              <a:avLst/>
            </a:prstGeom>
          </p:spPr>
        </p:pic>
      </p:grpSp>
      <p:grpSp>
        <p:nvGrpSpPr>
          <p:cNvPr id="30" name="Group 29">
            <a:extLst>
              <a:ext uri="{FF2B5EF4-FFF2-40B4-BE49-F238E27FC236}">
                <a16:creationId xmlns:a16="http://schemas.microsoft.com/office/drawing/2014/main" id="{A9950CB7-AF31-A980-FC93-DFABF9B1E744}"/>
              </a:ext>
            </a:extLst>
          </p:cNvPr>
          <p:cNvGrpSpPr/>
          <p:nvPr/>
        </p:nvGrpSpPr>
        <p:grpSpPr>
          <a:xfrm>
            <a:off x="585852" y="4028922"/>
            <a:ext cx="331748" cy="334542"/>
            <a:chOff x="587609" y="3996524"/>
            <a:chExt cx="331748" cy="334542"/>
          </a:xfrm>
        </p:grpSpPr>
        <p:sp>
          <p:nvSpPr>
            <p:cNvPr id="26" name="Rectangle 25">
              <a:extLst>
                <a:ext uri="{FF2B5EF4-FFF2-40B4-BE49-F238E27FC236}">
                  <a16:creationId xmlns:a16="http://schemas.microsoft.com/office/drawing/2014/main" id="{F7235C9D-6FD6-483C-CFED-ABA0A721CF3A}"/>
                </a:ext>
              </a:extLst>
            </p:cNvPr>
            <p:cNvSpPr/>
            <p:nvPr/>
          </p:nvSpPr>
          <p:spPr>
            <a:xfrm>
              <a:off x="595357" y="4005894"/>
              <a:ext cx="324000" cy="3251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9" name="Graphic 28" descr="Checklist outline">
              <a:extLst>
                <a:ext uri="{FF2B5EF4-FFF2-40B4-BE49-F238E27FC236}">
                  <a16:creationId xmlns:a16="http://schemas.microsoft.com/office/drawing/2014/main" id="{F1EAD1EA-E32A-A0FD-D116-F02795AE77B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87609" y="3996524"/>
              <a:ext cx="324000" cy="324000"/>
            </a:xfrm>
            <a:prstGeom prst="rect">
              <a:avLst/>
            </a:prstGeom>
          </p:spPr>
        </p:pic>
      </p:grpSp>
    </p:spTree>
    <p:extLst>
      <p:ext uri="{BB962C8B-B14F-4D97-AF65-F5344CB8AC3E}">
        <p14:creationId xmlns:p14="http://schemas.microsoft.com/office/powerpoint/2010/main" val="33807104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954E4FE-19E0-607B-C0D0-4806FFCDDA51}"/>
              </a:ext>
            </a:extLst>
          </p:cNvPr>
          <p:cNvSpPr/>
          <p:nvPr/>
        </p:nvSpPr>
        <p:spPr>
          <a:xfrm>
            <a:off x="838200" y="1624367"/>
            <a:ext cx="10515600" cy="4924206"/>
          </a:xfrm>
          <a:prstGeom prst="rect">
            <a:avLst/>
          </a:prstGeom>
          <a:solidFill>
            <a:schemeClr val="accent2">
              <a:lumMod val="20000"/>
              <a:lumOff val="80000"/>
            </a:schemeClr>
          </a:solidFill>
          <a:ln>
            <a:noFill/>
          </a:ln>
          <a:effectLst>
            <a:softEdge rad="127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2" name="Titolo 1"/>
          <p:cNvSpPr>
            <a:spLocks noGrp="1"/>
          </p:cNvSpPr>
          <p:nvPr>
            <p:ph type="title"/>
          </p:nvPr>
        </p:nvSpPr>
        <p:spPr>
          <a:xfrm>
            <a:off x="4140592" y="1499309"/>
            <a:ext cx="3910815" cy="408883"/>
          </a:xfrm>
          <a:prstGeom prst="roundRect">
            <a:avLst>
              <a:gd name="adj" fmla="val 50000"/>
            </a:avLst>
          </a:prstGeom>
          <a:solidFill>
            <a:schemeClr val="bg1"/>
          </a:solidFill>
          <a:ln>
            <a:noFill/>
          </a:ln>
          <a:effectLst>
            <a:outerShdw blurRad="50800" dist="38100" dir="5400000" algn="t" rotWithShape="0">
              <a:prstClr val="black">
                <a:alpha val="40000"/>
              </a:prstClr>
            </a:outerShdw>
          </a:effectLst>
        </p:spPr>
        <p:txBody>
          <a:bodyPr>
            <a:normAutofit fontScale="90000"/>
          </a:bodyPr>
          <a:lstStyle/>
          <a:p>
            <a:pPr algn="ctr"/>
            <a:r>
              <a:rPr lang="it-IT" sz="2000" dirty="0">
                <a:latin typeface="Arial" panose="020B0604020202020204" pitchFamily="34" charset="0"/>
                <a:cs typeface="Arial" panose="020B0604020202020204" pitchFamily="34" charset="0"/>
              </a:rPr>
              <a:t>Sovrapposizione delle discipline</a:t>
            </a:r>
          </a:p>
        </p:txBody>
      </p:sp>
      <p:sp>
        <p:nvSpPr>
          <p:cNvPr id="5" name="Rectangle 4">
            <a:extLst>
              <a:ext uri="{FF2B5EF4-FFF2-40B4-BE49-F238E27FC236}">
                <a16:creationId xmlns:a16="http://schemas.microsoft.com/office/drawing/2014/main" id="{F684C5C2-A61A-AD28-F5E0-178B7E5CBC6B}"/>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6" name="Title 3">
            <a:extLst>
              <a:ext uri="{FF2B5EF4-FFF2-40B4-BE49-F238E27FC236}">
                <a16:creationId xmlns:a16="http://schemas.microsoft.com/office/drawing/2014/main" id="{B471B67E-F380-24BD-90F2-87A15C950954}"/>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Visione Ministero</a:t>
            </a:r>
          </a:p>
        </p:txBody>
      </p:sp>
      <p:sp>
        <p:nvSpPr>
          <p:cNvPr id="8" name="TextBox 7">
            <a:extLst>
              <a:ext uri="{FF2B5EF4-FFF2-40B4-BE49-F238E27FC236}">
                <a16:creationId xmlns:a16="http://schemas.microsoft.com/office/drawing/2014/main" id="{7D67CA9C-7741-1838-DBA9-578755FDE829}"/>
              </a:ext>
            </a:extLst>
          </p:cNvPr>
          <p:cNvSpPr txBox="1"/>
          <p:nvPr/>
        </p:nvSpPr>
        <p:spPr>
          <a:xfrm>
            <a:off x="2487478" y="2069024"/>
            <a:ext cx="2007030" cy="338554"/>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Disciplina Speciale</a:t>
            </a:r>
          </a:p>
        </p:txBody>
      </p:sp>
      <p:sp>
        <p:nvSpPr>
          <p:cNvPr id="9" name="TextBox 8">
            <a:extLst>
              <a:ext uri="{FF2B5EF4-FFF2-40B4-BE49-F238E27FC236}">
                <a16:creationId xmlns:a16="http://schemas.microsoft.com/office/drawing/2014/main" id="{2E3F7B8A-7C12-3C5B-691A-E07ECAAF8AF0}"/>
              </a:ext>
            </a:extLst>
          </p:cNvPr>
          <p:cNvSpPr txBox="1"/>
          <p:nvPr/>
        </p:nvSpPr>
        <p:spPr>
          <a:xfrm>
            <a:off x="1100380" y="2611464"/>
            <a:ext cx="4781227" cy="3416320"/>
          </a:xfrm>
          <a:prstGeom prst="rect">
            <a:avLst/>
          </a:prstGeom>
          <a:noFill/>
        </p:spPr>
        <p:txBody>
          <a:bodyPr wrap="square" rtlCol="0">
            <a:spAutoFit/>
          </a:bodyPr>
          <a:lstStyle/>
          <a:p>
            <a:pPr algn="just"/>
            <a:r>
              <a:rPr lang="it-IT" sz="1200" dirty="0">
                <a:latin typeface="Arial" panose="020B0604020202020204" pitchFamily="34" charset="0"/>
                <a:cs typeface="Arial" panose="020B0604020202020204" pitchFamily="34" charset="0"/>
              </a:rPr>
              <a:t>disposizioni contenute negli </a:t>
            </a:r>
            <a:r>
              <a:rPr lang="it-IT" sz="1200" b="1" dirty="0">
                <a:latin typeface="Arial" panose="020B0604020202020204" pitchFamily="34" charset="0"/>
                <a:cs typeface="Arial" panose="020B0604020202020204" pitchFamily="34" charset="0"/>
              </a:rPr>
              <a:t>articoli 203 e 204 del </a:t>
            </a:r>
            <a:r>
              <a:rPr lang="it-IT" sz="1200" dirty="0">
                <a:latin typeface="Arial" panose="020B0604020202020204" pitchFamily="34" charset="0"/>
                <a:cs typeface="Arial" panose="020B0604020202020204" pitchFamily="34" charset="0"/>
              </a:rPr>
              <a:t>decreto legislativo 16 aprile 1994, n. 297, recante “</a:t>
            </a:r>
            <a:r>
              <a:rPr lang="it-IT" sz="1200" i="1" dirty="0">
                <a:latin typeface="Arial" panose="020B0604020202020204" pitchFamily="34" charset="0"/>
                <a:cs typeface="Arial" panose="020B0604020202020204" pitchFamily="34" charset="0"/>
              </a:rPr>
              <a:t>Approvazione del testo unico delle disposizioni legislative vigenti in materia di istruzione, relative alle scuole di ogni ordine e grado</a:t>
            </a:r>
            <a:r>
              <a:rPr lang="it-IT" sz="1200" dirty="0">
                <a:latin typeface="Arial" panose="020B0604020202020204" pitchFamily="34" charset="0"/>
                <a:cs typeface="Arial" panose="020B0604020202020204" pitchFamily="34" charset="0"/>
              </a:rPr>
              <a:t>”, nella parte in cui - </a:t>
            </a:r>
            <a:r>
              <a:rPr lang="it-IT" sz="1200" b="1" dirty="0">
                <a:latin typeface="Arial" panose="020B0604020202020204" pitchFamily="34" charset="0"/>
                <a:cs typeface="Arial" panose="020B0604020202020204" pitchFamily="34" charset="0"/>
              </a:rPr>
              <a:t>nel comma 7 dell’articolo 204 </a:t>
            </a:r>
            <a:r>
              <a:rPr lang="it-IT" sz="1200" dirty="0">
                <a:latin typeface="Arial" panose="020B0604020202020204" pitchFamily="34" charset="0"/>
                <a:cs typeface="Arial" panose="020B0604020202020204" pitchFamily="34" charset="0"/>
              </a:rPr>
              <a:t>- definisce i compiti e le funzioni del consiglio di amministrazione degli educandati femminili dello Stato e dei convitti nazionali, ai quali è riconosciuta la personalità giuridica pubblica …in raffronto con la disposizione dell’articolo 10 del medesimo decreto legislativo n. 297 del 1994, che disciplina le attribuzioni del consiglio di istituto, il quale, come organo incardinato nelle istituzioni scolastiche, “</a:t>
            </a:r>
            <a:r>
              <a:rPr lang="it-IT" sz="1200" i="1" dirty="0">
                <a:latin typeface="Arial" panose="020B0604020202020204" pitchFamily="34" charset="0"/>
                <a:cs typeface="Arial" panose="020B0604020202020204" pitchFamily="34" charset="0"/>
              </a:rPr>
              <a:t>elabora e adotta gli indirizzi generali e determina le forme di autofinanziamento</a:t>
            </a:r>
            <a:r>
              <a:rPr lang="it-IT" sz="1200" dirty="0">
                <a:latin typeface="Arial" panose="020B0604020202020204" pitchFamily="34" charset="0"/>
                <a:cs typeface="Arial" panose="020B0604020202020204" pitchFamily="34" charset="0"/>
              </a:rPr>
              <a:t>” e, tra i vari compiti riconosciutigli, ha anche la competenza di deliberare atti negoziali (</a:t>
            </a:r>
            <a:r>
              <a:rPr lang="it-IT" sz="1200" b="1" dirty="0">
                <a:latin typeface="Arial" panose="020B0604020202020204" pitchFamily="34" charset="0"/>
                <a:cs typeface="Arial" panose="020B0604020202020204" pitchFamily="34" charset="0"/>
              </a:rPr>
              <a:t>articolo 10, comma 3, lettera </a:t>
            </a:r>
            <a:r>
              <a:rPr lang="it-IT" sz="1200" i="1" dirty="0">
                <a:latin typeface="Arial" panose="020B0604020202020204" pitchFamily="34" charset="0"/>
                <a:cs typeface="Arial" panose="020B0604020202020204" pitchFamily="34" charset="0"/>
              </a:rPr>
              <a:t>b</a:t>
            </a:r>
            <a:r>
              <a:rPr lang="it-IT" sz="1200" dirty="0">
                <a:latin typeface="Arial" panose="020B0604020202020204" pitchFamily="34" charset="0"/>
                <a:cs typeface="Arial" panose="020B0604020202020204" pitchFamily="34" charset="0"/>
              </a:rPr>
              <a:t>): “</a:t>
            </a:r>
            <a:r>
              <a:rPr lang="it-IT" sz="1200" i="1" dirty="0">
                <a:latin typeface="Arial" panose="020B0604020202020204" pitchFamily="34" charset="0"/>
                <a:cs typeface="Arial" panose="020B0604020202020204" pitchFamily="34" charset="0"/>
              </a:rPr>
              <a:t>acquisto, rinnovo e conservazione delle attrezzature tecnico-scientifiche e dei sussidi didattici, compresi quelli audio-televisivi e le dotazioni librarie, e acquisto dei materiali di consumo occorrenti per le esercitazioni</a:t>
            </a:r>
            <a:r>
              <a:rPr lang="it-IT" sz="1200" dirty="0">
                <a:latin typeface="Arial" panose="020B0604020202020204" pitchFamily="34" charset="0"/>
                <a:cs typeface="Arial" panose="020B0604020202020204" pitchFamily="34" charset="0"/>
              </a:rPr>
              <a:t>”). </a:t>
            </a:r>
          </a:p>
          <a:p>
            <a:pPr algn="just"/>
            <a:endParaRPr lang="it-IT" sz="1200" dirty="0">
              <a:latin typeface="Arial" panose="020B0604020202020204" pitchFamily="34" charset="0"/>
              <a:cs typeface="Arial" panose="020B0604020202020204" pitchFamily="34" charset="0"/>
            </a:endParaRPr>
          </a:p>
        </p:txBody>
      </p:sp>
      <p:cxnSp>
        <p:nvCxnSpPr>
          <p:cNvPr id="16" name="Straight Connector 15">
            <a:extLst>
              <a:ext uri="{FF2B5EF4-FFF2-40B4-BE49-F238E27FC236}">
                <a16:creationId xmlns:a16="http://schemas.microsoft.com/office/drawing/2014/main" id="{9A02BA8F-3448-8BCB-2F8B-A79ECDA0B455}"/>
              </a:ext>
            </a:extLst>
          </p:cNvPr>
          <p:cNvCxnSpPr>
            <a:cxnSpLocks/>
          </p:cNvCxnSpPr>
          <p:nvPr/>
        </p:nvCxnSpPr>
        <p:spPr>
          <a:xfrm>
            <a:off x="2462426" y="2412271"/>
            <a:ext cx="2057134"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4E25C91-36E9-C299-E9BE-93CF7453C3F7}"/>
              </a:ext>
            </a:extLst>
          </p:cNvPr>
          <p:cNvSpPr txBox="1"/>
          <p:nvPr/>
        </p:nvSpPr>
        <p:spPr>
          <a:xfrm>
            <a:off x="7746495" y="2069024"/>
            <a:ext cx="2007030" cy="338554"/>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Disciplina Generale </a:t>
            </a:r>
          </a:p>
        </p:txBody>
      </p:sp>
      <p:sp>
        <p:nvSpPr>
          <p:cNvPr id="13" name="TextBox 12">
            <a:extLst>
              <a:ext uri="{FF2B5EF4-FFF2-40B4-BE49-F238E27FC236}">
                <a16:creationId xmlns:a16="http://schemas.microsoft.com/office/drawing/2014/main" id="{B9D98B3B-6B0D-F56A-3941-8773F2408264}"/>
              </a:ext>
            </a:extLst>
          </p:cNvPr>
          <p:cNvSpPr txBox="1"/>
          <p:nvPr/>
        </p:nvSpPr>
        <p:spPr>
          <a:xfrm>
            <a:off x="6359397" y="2611464"/>
            <a:ext cx="4781227" cy="3416320"/>
          </a:xfrm>
          <a:prstGeom prst="rect">
            <a:avLst/>
          </a:prstGeom>
          <a:noFill/>
        </p:spPr>
        <p:txBody>
          <a:bodyPr wrap="square" rtlCol="0">
            <a:spAutoFit/>
          </a:bodyPr>
          <a:lstStyle/>
          <a:p>
            <a:pPr algn="just"/>
            <a:r>
              <a:rPr lang="it-IT" sz="1200" dirty="0">
                <a:latin typeface="Arial" panose="020B0604020202020204" pitchFamily="34" charset="0"/>
                <a:cs typeface="Arial" panose="020B0604020202020204" pitchFamily="34" charset="0"/>
              </a:rPr>
              <a:t> concernente il pubblico impiego e, in particolare, la nuova normativa che ha rafforzato e meglio </a:t>
            </a:r>
            <a:r>
              <a:rPr lang="it-IT" sz="1200" b="1" dirty="0">
                <a:latin typeface="Arial" panose="020B0604020202020204" pitchFamily="34" charset="0"/>
                <a:cs typeface="Arial" panose="020B0604020202020204" pitchFamily="34" charset="0"/>
              </a:rPr>
              <a:t>definito il ruolo della dirigenza, ivi inclusa quella scolastica, nella logica della separazione tra funzioni di indirizzo e funzioni di gestione (dagli artt. 25-</a:t>
            </a:r>
            <a:r>
              <a:rPr lang="it-IT" sz="1200" b="1" i="1" dirty="0">
                <a:latin typeface="Arial" panose="020B0604020202020204" pitchFamily="34" charset="0"/>
                <a:cs typeface="Arial" panose="020B0604020202020204" pitchFamily="34" charset="0"/>
              </a:rPr>
              <a:t>bis </a:t>
            </a:r>
            <a:r>
              <a:rPr lang="it-IT" sz="1200" b="1" dirty="0">
                <a:latin typeface="Arial" panose="020B0604020202020204" pitchFamily="34" charset="0"/>
                <a:cs typeface="Arial" panose="020B0604020202020204" pitchFamily="34" charset="0"/>
              </a:rPr>
              <a:t>e 25-</a:t>
            </a:r>
            <a:r>
              <a:rPr lang="it-IT" sz="1200" b="1" i="1" dirty="0">
                <a:latin typeface="Arial" panose="020B0604020202020204" pitchFamily="34" charset="0"/>
                <a:cs typeface="Arial" panose="020B0604020202020204" pitchFamily="34" charset="0"/>
              </a:rPr>
              <a:t>ter </a:t>
            </a:r>
            <a:r>
              <a:rPr lang="it-IT" sz="1200" b="1" dirty="0">
                <a:latin typeface="Arial" panose="020B0604020202020204" pitchFamily="34" charset="0"/>
                <a:cs typeface="Arial" panose="020B0604020202020204" pitchFamily="34" charset="0"/>
              </a:rPr>
              <a:t>del decreto legislativo 3 febbraio 1993, n. 29, successivamente confluiti nell’articolo 25 del decreto legislativo n. 165 del 2001, che hanno attribuito la qualifica dirigenziale ai capi di istituto </a:t>
            </a:r>
            <a:r>
              <a:rPr lang="it-IT" sz="1200" dirty="0">
                <a:latin typeface="Arial" panose="020B0604020202020204" pitchFamily="34" charset="0"/>
                <a:cs typeface="Arial" panose="020B0604020202020204" pitchFamily="34" charset="0"/>
              </a:rPr>
              <a:t>preposti alle istituzioni scolastiche ed educative, alla legge 15 marzo 1997, n. 59, il cui art. 21 ha riconosciuto </a:t>
            </a:r>
            <a:r>
              <a:rPr lang="it-IT" sz="1200" b="1" dirty="0">
                <a:latin typeface="Arial" panose="020B0604020202020204" pitchFamily="34" charset="0"/>
                <a:cs typeface="Arial" panose="020B0604020202020204" pitchFamily="34" charset="0"/>
              </a:rPr>
              <a:t>l’autonomia delle istituzioni scolastiche e degli istituti educativi, precisando che “</a:t>
            </a:r>
            <a:r>
              <a:rPr lang="it-IT" sz="1200" b="1" i="1" dirty="0">
                <a:latin typeface="Arial" panose="020B0604020202020204" pitchFamily="34" charset="0"/>
                <a:cs typeface="Arial" panose="020B0604020202020204" pitchFamily="34" charset="0"/>
              </a:rPr>
              <a:t>le disposizioni del presente articolo si applicano anche agli istituti educativi, tenuto conto delle loro specificità ordinamentali</a:t>
            </a:r>
            <a:r>
              <a:rPr lang="it-IT" sz="1200" b="1" dirty="0">
                <a:latin typeface="Arial" panose="020B0604020202020204" pitchFamily="34" charset="0"/>
                <a:cs typeface="Arial" panose="020B0604020202020204" pitchFamily="34" charset="0"/>
              </a:rPr>
              <a:t>”, fino all’articolo 25 del medesimo decreto legislativo n. 165 </a:t>
            </a:r>
            <a:r>
              <a:rPr lang="it-IT" sz="1200" b="1" i="1" dirty="0">
                <a:latin typeface="Arial" panose="020B0604020202020204" pitchFamily="34" charset="0"/>
                <a:cs typeface="Arial" panose="020B0604020202020204" pitchFamily="34" charset="0"/>
              </a:rPr>
              <a:t>cit</a:t>
            </a:r>
            <a:r>
              <a:rPr lang="it-IT" sz="1200" b="1" dirty="0">
                <a:latin typeface="Arial" panose="020B0604020202020204" pitchFamily="34" charset="0"/>
                <a:cs typeface="Arial" panose="020B0604020202020204" pitchFamily="34" charset="0"/>
              </a:rPr>
              <a:t>., che definisce il ruolo del dirigente scolastico e le competenze ad esso attribuite, in linea con il principio della separazione tra competenze ed organi di indirizzo politico-amministrativo e competenze ed organi di gestione </a:t>
            </a:r>
            <a:endParaRPr lang="it-IT" sz="1200" dirty="0">
              <a:latin typeface="Arial" panose="020B0604020202020204" pitchFamily="34" charset="0"/>
              <a:cs typeface="Arial" panose="020B0604020202020204" pitchFamily="34" charset="0"/>
            </a:endParaRPr>
          </a:p>
        </p:txBody>
      </p:sp>
      <p:cxnSp>
        <p:nvCxnSpPr>
          <p:cNvPr id="17" name="Straight Connector 16">
            <a:extLst>
              <a:ext uri="{FF2B5EF4-FFF2-40B4-BE49-F238E27FC236}">
                <a16:creationId xmlns:a16="http://schemas.microsoft.com/office/drawing/2014/main" id="{90C288CC-C1A0-B5DB-9F11-1345A771D7C3}"/>
              </a:ext>
            </a:extLst>
          </p:cNvPr>
          <p:cNvCxnSpPr>
            <a:cxnSpLocks/>
          </p:cNvCxnSpPr>
          <p:nvPr/>
        </p:nvCxnSpPr>
        <p:spPr>
          <a:xfrm>
            <a:off x="7721443" y="2412271"/>
            <a:ext cx="2057134"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122299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a:extLst>
              <a:ext uri="{FF2B5EF4-FFF2-40B4-BE49-F238E27FC236}">
                <a16:creationId xmlns:a16="http://schemas.microsoft.com/office/drawing/2014/main" id="{B471B67E-F380-24BD-90F2-87A15C950954}"/>
              </a:ext>
            </a:extLst>
          </p:cNvPr>
          <p:cNvSpPr txBox="1">
            <a:spLocks/>
          </p:cNvSpPr>
          <p:nvPr/>
        </p:nvSpPr>
        <p:spPr>
          <a:xfrm>
            <a:off x="0" y="487132"/>
            <a:ext cx="9035512" cy="303212"/>
          </a:xfrm>
          <a:prstGeom prst="rect">
            <a:avLst/>
          </a:prstGeom>
        </p:spPr>
        <p:txBody>
          <a:bodyPr>
            <a:normAutofit fontScale="6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altLang="en-US" sz="2800" dirty="0">
                <a:solidFill>
                  <a:schemeClr val="bg1"/>
                </a:solidFill>
                <a:latin typeface="Arial" panose="020B0604020202020204" pitchFamily="34" charset="0"/>
                <a:cs typeface="Arial" panose="020B0604020202020204" pitchFamily="34" charset="0"/>
              </a:rPr>
              <a:t>Visione Ministero</a:t>
            </a:r>
          </a:p>
        </p:txBody>
      </p:sp>
      <p:grpSp>
        <p:nvGrpSpPr>
          <p:cNvPr id="10" name="Group 9">
            <a:extLst>
              <a:ext uri="{FF2B5EF4-FFF2-40B4-BE49-F238E27FC236}">
                <a16:creationId xmlns:a16="http://schemas.microsoft.com/office/drawing/2014/main" id="{E24C2EFD-1472-7674-2809-E76C939458AE}"/>
              </a:ext>
            </a:extLst>
          </p:cNvPr>
          <p:cNvGrpSpPr/>
          <p:nvPr/>
        </p:nvGrpSpPr>
        <p:grpSpPr>
          <a:xfrm>
            <a:off x="838200" y="966897"/>
            <a:ext cx="10515600" cy="4924206"/>
            <a:chOff x="838200" y="1624367"/>
            <a:chExt cx="10515600" cy="4924206"/>
          </a:xfrm>
        </p:grpSpPr>
        <p:sp>
          <p:nvSpPr>
            <p:cNvPr id="7" name="Rectangle 6">
              <a:extLst>
                <a:ext uri="{FF2B5EF4-FFF2-40B4-BE49-F238E27FC236}">
                  <a16:creationId xmlns:a16="http://schemas.microsoft.com/office/drawing/2014/main" id="{7954E4FE-19E0-607B-C0D0-4806FFCDDA51}"/>
                </a:ext>
              </a:extLst>
            </p:cNvPr>
            <p:cNvSpPr/>
            <p:nvPr/>
          </p:nvSpPr>
          <p:spPr>
            <a:xfrm>
              <a:off x="838200" y="1624367"/>
              <a:ext cx="10515600" cy="4924206"/>
            </a:xfrm>
            <a:prstGeom prst="rect">
              <a:avLst/>
            </a:prstGeom>
            <a:solidFill>
              <a:schemeClr val="accent2">
                <a:lumMod val="20000"/>
                <a:lumOff val="80000"/>
              </a:schemeClr>
            </a:solidFill>
            <a:ln>
              <a:noFill/>
            </a:ln>
            <a:effectLst>
              <a:softEdge rad="127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2E3F7B8A-7C12-3C5B-691A-E07ECAAF8AF0}"/>
                </a:ext>
              </a:extLst>
            </p:cNvPr>
            <p:cNvSpPr txBox="1"/>
            <p:nvPr/>
          </p:nvSpPr>
          <p:spPr>
            <a:xfrm>
              <a:off x="1090048" y="2686087"/>
              <a:ext cx="10011905" cy="2800767"/>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Il Ministero sembra dunque porre l’attenzione sul fatto che si potrebbe ravvisare una </a:t>
              </a:r>
              <a:r>
                <a:rPr lang="it-IT" sz="1600" b="1" dirty="0">
                  <a:latin typeface="Arial" panose="020B0604020202020204" pitchFamily="34" charset="0"/>
                  <a:cs typeface="Arial" panose="020B0604020202020204" pitchFamily="34" charset="0"/>
                </a:rPr>
                <a:t>discrasia </a:t>
              </a:r>
              <a:r>
                <a:rPr lang="it-IT" sz="1600" dirty="0">
                  <a:latin typeface="Arial" panose="020B0604020202020204" pitchFamily="34" charset="0"/>
                  <a:cs typeface="Arial" panose="020B0604020202020204" pitchFamily="34" charset="0"/>
                </a:rPr>
                <a:t>tra la disciplina speciale del 1994 – che demanda taluni compiti di gestione, soprattutto per quanto concerne la contrattualistica e le determine a contrattare, al consiglio di amministrazione degli educandati – e la disciplina generale sopravvenuta, che attribuirebbe, invece, tali compiti di gestione, in linea con i principi che reggono il sistema riformato, ai capi d’istituto (</a:t>
              </a:r>
              <a:r>
                <a:rPr lang="it-IT" sz="1600" b="1" dirty="0">
                  <a:latin typeface="Arial" panose="020B0604020202020204" pitchFamily="34" charset="0"/>
                  <a:cs typeface="Arial" panose="020B0604020202020204" pitchFamily="34" charset="0"/>
                </a:rPr>
                <a:t>recando, peraltro, il comma 4 del già citato art. 25 del d.lgs. n. 165 del 2001, l’espressa previsione secondo la quale i rettori e i vicerettori dei convitti nazionali, le direttrici e vice direttrici degli educandati rientrano nel ruolo della dirigenza scolastica</a:t>
              </a:r>
              <a:r>
                <a:rPr lang="it-IT" sz="1600" dirty="0">
                  <a:latin typeface="Arial" panose="020B0604020202020204" pitchFamily="34" charset="0"/>
                  <a:cs typeface="Arial" panose="020B0604020202020204" pitchFamily="34" charset="0"/>
                </a:rPr>
                <a:t>); discrasia che sarebbe accentuata dal testo dell’articolo 70, comma 6, del d.lgs. n. 165 del 2001, in forza del quale “A decorrere dal 23 aprile 1998, le disposizioni che conferiscono agli organi di governo l'adozione di atti di gestione e di atti o provvedimenti amministrativi di cui all'articolo 4, comma 2, del presente decreto, si intendono nel senso che la relativa competenza spetta ai dirigenti”. </a:t>
              </a:r>
            </a:p>
          </p:txBody>
        </p:sp>
      </p:grpSp>
      <p:sp>
        <p:nvSpPr>
          <p:cNvPr id="11" name="Rectangle 10">
            <a:extLst>
              <a:ext uri="{FF2B5EF4-FFF2-40B4-BE49-F238E27FC236}">
                <a16:creationId xmlns:a16="http://schemas.microsoft.com/office/drawing/2014/main" id="{EF811268-6F69-FF9E-8E31-7BA91277B5A6}"/>
              </a:ext>
            </a:extLst>
          </p:cNvPr>
          <p:cNvSpPr/>
          <p:nvPr/>
        </p:nvSpPr>
        <p:spPr>
          <a:xfrm rot="16200000">
            <a:off x="5761889" y="-3398243"/>
            <a:ext cx="93416" cy="9792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ctangle 13">
            <a:extLst>
              <a:ext uri="{FF2B5EF4-FFF2-40B4-BE49-F238E27FC236}">
                <a16:creationId xmlns:a16="http://schemas.microsoft.com/office/drawing/2014/main" id="{F02101E6-DAA9-FCDD-1B10-DC727ECC661A}"/>
              </a:ext>
            </a:extLst>
          </p:cNvPr>
          <p:cNvSpPr/>
          <p:nvPr/>
        </p:nvSpPr>
        <p:spPr>
          <a:xfrm rot="16200000">
            <a:off x="6332823" y="528952"/>
            <a:ext cx="93416" cy="9756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9542593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954E4FE-19E0-607B-C0D0-4806FFCDDA51}"/>
              </a:ext>
            </a:extLst>
          </p:cNvPr>
          <p:cNvSpPr/>
          <p:nvPr/>
        </p:nvSpPr>
        <p:spPr>
          <a:xfrm>
            <a:off x="838200" y="1624367"/>
            <a:ext cx="10515600" cy="4924206"/>
          </a:xfrm>
          <a:prstGeom prst="rect">
            <a:avLst/>
          </a:prstGeom>
          <a:solidFill>
            <a:schemeClr val="accent2">
              <a:lumMod val="20000"/>
              <a:lumOff val="80000"/>
            </a:schemeClr>
          </a:solidFill>
          <a:ln>
            <a:noFill/>
          </a:ln>
          <a:effectLst>
            <a:softEdge rad="127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F684C5C2-A61A-AD28-F5E0-178B7E5CBC6B}"/>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6" name="Title 3">
            <a:extLst>
              <a:ext uri="{FF2B5EF4-FFF2-40B4-BE49-F238E27FC236}">
                <a16:creationId xmlns:a16="http://schemas.microsoft.com/office/drawing/2014/main" id="{B471B67E-F380-24BD-90F2-87A15C950954}"/>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Contrasto interpretativo</a:t>
            </a:r>
          </a:p>
        </p:txBody>
      </p:sp>
      <p:sp>
        <p:nvSpPr>
          <p:cNvPr id="8" name="TextBox 7">
            <a:extLst>
              <a:ext uri="{FF2B5EF4-FFF2-40B4-BE49-F238E27FC236}">
                <a16:creationId xmlns:a16="http://schemas.microsoft.com/office/drawing/2014/main" id="{7D67CA9C-7741-1838-DBA9-578755FDE829}"/>
              </a:ext>
            </a:extLst>
          </p:cNvPr>
          <p:cNvSpPr txBox="1"/>
          <p:nvPr/>
        </p:nvSpPr>
        <p:spPr>
          <a:xfrm>
            <a:off x="1806455" y="2069024"/>
            <a:ext cx="2007030" cy="338554"/>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La Corte dei conti</a:t>
            </a:r>
          </a:p>
        </p:txBody>
      </p:sp>
      <p:sp>
        <p:nvSpPr>
          <p:cNvPr id="9" name="TextBox 8">
            <a:extLst>
              <a:ext uri="{FF2B5EF4-FFF2-40B4-BE49-F238E27FC236}">
                <a16:creationId xmlns:a16="http://schemas.microsoft.com/office/drawing/2014/main" id="{2E3F7B8A-7C12-3C5B-691A-E07ECAAF8AF0}"/>
              </a:ext>
            </a:extLst>
          </p:cNvPr>
          <p:cNvSpPr txBox="1"/>
          <p:nvPr/>
        </p:nvSpPr>
        <p:spPr>
          <a:xfrm>
            <a:off x="1341506" y="2611464"/>
            <a:ext cx="2936928" cy="1815882"/>
          </a:xfrm>
          <a:prstGeom prst="rect">
            <a:avLst/>
          </a:prstGeom>
          <a:noFill/>
        </p:spPr>
        <p:txBody>
          <a:bodyPr wrap="square" rtlCol="0">
            <a:spAutoFit/>
          </a:bodyPr>
          <a:lstStyle/>
          <a:p>
            <a:pPr algn="just"/>
            <a:r>
              <a:rPr lang="it-IT" sz="1400" dirty="0">
                <a:latin typeface="Arial" panose="020B0604020202020204" pitchFamily="34" charset="0"/>
                <a:cs typeface="Arial" panose="020B0604020202020204" pitchFamily="34" charset="0"/>
              </a:rPr>
              <a:t>la Corte dei conti, sez. prima giurisdizionale centrale d’appello, con sentenza n. 736/2013 del 27 settembre 2013, ha rilevato che la normativa applicabile agli Istituti di educazione resterebbe quella speciale contenuta nell’articolo 204 del </a:t>
            </a:r>
            <a:r>
              <a:rPr lang="it-IT" sz="1400" dirty="0" err="1">
                <a:latin typeface="Arial" panose="020B0604020202020204" pitchFamily="34" charset="0"/>
                <a:cs typeface="Arial" panose="020B0604020202020204" pitchFamily="34" charset="0"/>
              </a:rPr>
              <a:t>d.lgs</a:t>
            </a:r>
            <a:r>
              <a:rPr lang="it-IT" sz="1400" dirty="0">
                <a:latin typeface="Arial" panose="020B0604020202020204" pitchFamily="34" charset="0"/>
                <a:cs typeface="Arial" panose="020B0604020202020204" pitchFamily="34" charset="0"/>
              </a:rPr>
              <a:t> n. 297 del 1994 </a:t>
            </a:r>
          </a:p>
        </p:txBody>
      </p:sp>
      <p:cxnSp>
        <p:nvCxnSpPr>
          <p:cNvPr id="16" name="Straight Connector 15">
            <a:extLst>
              <a:ext uri="{FF2B5EF4-FFF2-40B4-BE49-F238E27FC236}">
                <a16:creationId xmlns:a16="http://schemas.microsoft.com/office/drawing/2014/main" id="{9A02BA8F-3448-8BCB-2F8B-A79ECDA0B455}"/>
              </a:ext>
            </a:extLst>
          </p:cNvPr>
          <p:cNvCxnSpPr>
            <a:cxnSpLocks/>
          </p:cNvCxnSpPr>
          <p:nvPr/>
        </p:nvCxnSpPr>
        <p:spPr>
          <a:xfrm>
            <a:off x="1781403" y="2412271"/>
            <a:ext cx="2057134"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4E25C91-36E9-C299-E9BE-93CF7453C3F7}"/>
              </a:ext>
            </a:extLst>
          </p:cNvPr>
          <p:cNvSpPr txBox="1"/>
          <p:nvPr/>
        </p:nvSpPr>
        <p:spPr>
          <a:xfrm>
            <a:off x="6723607" y="2069024"/>
            <a:ext cx="2366149" cy="338554"/>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l’Avvocatura dello Stato</a:t>
            </a:r>
          </a:p>
        </p:txBody>
      </p:sp>
      <p:sp>
        <p:nvSpPr>
          <p:cNvPr id="13" name="TextBox 12">
            <a:extLst>
              <a:ext uri="{FF2B5EF4-FFF2-40B4-BE49-F238E27FC236}">
                <a16:creationId xmlns:a16="http://schemas.microsoft.com/office/drawing/2014/main" id="{B9D98B3B-6B0D-F56A-3941-8773F2408264}"/>
              </a:ext>
            </a:extLst>
          </p:cNvPr>
          <p:cNvSpPr txBox="1"/>
          <p:nvPr/>
        </p:nvSpPr>
        <p:spPr>
          <a:xfrm>
            <a:off x="4672739" y="2611464"/>
            <a:ext cx="6467885" cy="3539430"/>
          </a:xfrm>
          <a:prstGeom prst="rect">
            <a:avLst/>
          </a:prstGeom>
          <a:noFill/>
        </p:spPr>
        <p:txBody>
          <a:bodyPr wrap="square" rtlCol="0">
            <a:spAutoFit/>
          </a:bodyPr>
          <a:lstStyle/>
          <a:p>
            <a:pPr algn="just"/>
            <a:r>
              <a:rPr lang="it-IT" sz="1400" dirty="0">
                <a:latin typeface="Arial" panose="020B0604020202020204" pitchFamily="34" charset="0"/>
                <a:cs typeface="Arial" panose="020B0604020202020204" pitchFamily="34" charset="0"/>
              </a:rPr>
              <a:t>l’articolo 25 del </a:t>
            </a:r>
            <a:r>
              <a:rPr lang="it-IT" sz="1400" dirty="0" err="1">
                <a:latin typeface="Arial" panose="020B0604020202020204" pitchFamily="34" charset="0"/>
                <a:cs typeface="Arial" panose="020B0604020202020204" pitchFamily="34" charset="0"/>
              </a:rPr>
              <a:t>d.lgs</a:t>
            </a:r>
            <a:r>
              <a:rPr lang="it-IT" sz="1400" dirty="0">
                <a:latin typeface="Arial" panose="020B0604020202020204" pitchFamily="34" charset="0"/>
                <a:cs typeface="Arial" panose="020B0604020202020204" pitchFamily="34" charset="0"/>
              </a:rPr>
              <a:t> n. 165/2001, nel dettare le competenze del dirigente scolastico, attribuisce ad esso le competenze gestionali, oltre che quelle direttive, essendo innegabile che l’attività negoziale appartenga alla funzione gestoria e non a quella di indirizzo” e che “la clausola interpretativa generale di cui all’art. 70 citato - che in realtà ha portata ed efficacia innovativa delle previgenti disposizioni, si legislative, che statutarie e </a:t>
            </a:r>
            <a:r>
              <a:rPr lang="it-IT" sz="1400" b="1" dirty="0">
                <a:latin typeface="Arial" panose="020B0604020202020204" pitchFamily="34" charset="0"/>
                <a:cs typeface="Arial" panose="020B0604020202020204" pitchFamily="34" charset="0"/>
              </a:rPr>
              <a:t>regolamentari- assicura l’obbligatoria devoluzione alla sfera di competenza dirigenziale di tutti gli atti e i provvedimenti che non attengono all’ambito di indirizzo politico-amministrativo, </a:t>
            </a:r>
            <a:r>
              <a:rPr lang="it-IT" sz="1400" dirty="0">
                <a:latin typeface="Arial" panose="020B0604020202020204" pitchFamily="34" charset="0"/>
                <a:cs typeface="Arial" panose="020B0604020202020204" pitchFamily="34" charset="0"/>
              </a:rPr>
              <a:t>e, a fortiori, di quelli direttamente riconducibili all’ambito gestorio come individuato dall’art. 25 </a:t>
            </a:r>
            <a:r>
              <a:rPr lang="it-IT" sz="1400" dirty="0" err="1">
                <a:latin typeface="Arial" panose="020B0604020202020204" pitchFamily="34" charset="0"/>
                <a:cs typeface="Arial" panose="020B0604020202020204" pitchFamily="34" charset="0"/>
              </a:rPr>
              <a:t>D.lgs</a:t>
            </a:r>
            <a:r>
              <a:rPr lang="it-IT" sz="1400" dirty="0">
                <a:latin typeface="Arial" panose="020B0604020202020204" pitchFamily="34" charset="0"/>
                <a:cs typeface="Arial" panose="020B0604020202020204" pitchFamily="34" charset="0"/>
              </a:rPr>
              <a:t> n. 165”, ed aggiungendo che il </a:t>
            </a:r>
            <a:r>
              <a:rPr lang="it-IT" sz="1400" b="1" dirty="0">
                <a:latin typeface="Arial" panose="020B0604020202020204" pitchFamily="34" charset="0"/>
                <a:cs typeface="Arial" panose="020B0604020202020204" pitchFamily="34" charset="0"/>
              </a:rPr>
              <a:t>principio di separazione tra funzione d’indirizzo politico-amministrativo e funzione di gestione sarebbe reso rigido dalla riserva di legge prevista dal citato articolo 4, commi 2 e 3, del d.lgs. n. 165 del 2001 “ed è applicabile a tutti gli enti pubblici, anche quello i cui organi di vertice non siano </a:t>
            </a:r>
            <a:r>
              <a:rPr lang="it-IT" sz="1400" dirty="0">
                <a:latin typeface="Arial" panose="020B0604020202020204" pitchFamily="34" charset="0"/>
                <a:cs typeface="Arial" panose="020B0604020202020204" pitchFamily="34" charset="0"/>
              </a:rPr>
              <a:t>direttamente o indirettamente espressione di rappresentanza politica (art. 4, </a:t>
            </a:r>
            <a:r>
              <a:rPr lang="it-IT" sz="1400" dirty="0" err="1">
                <a:latin typeface="Arial" panose="020B0604020202020204" pitchFamily="34" charset="0"/>
                <a:cs typeface="Arial" panose="020B0604020202020204" pitchFamily="34" charset="0"/>
              </a:rPr>
              <a:t>u.c.</a:t>
            </a:r>
            <a:r>
              <a:rPr lang="it-IT" sz="1400" dirty="0">
                <a:latin typeface="Arial" panose="020B0604020202020204" pitchFamily="34" charset="0"/>
                <a:cs typeface="Arial" panose="020B0604020202020204" pitchFamily="34" charset="0"/>
              </a:rPr>
              <a:t>, </a:t>
            </a:r>
            <a:r>
              <a:rPr lang="it-IT" sz="1400" dirty="0" err="1">
                <a:latin typeface="Arial" panose="020B0604020202020204" pitchFamily="34" charset="0"/>
                <a:cs typeface="Arial" panose="020B0604020202020204" pitchFamily="34" charset="0"/>
              </a:rPr>
              <a:t>D.lgs</a:t>
            </a:r>
            <a:r>
              <a:rPr lang="it-IT" sz="1400" dirty="0">
                <a:latin typeface="Arial" panose="020B0604020202020204" pitchFamily="34" charset="0"/>
                <a:cs typeface="Arial" panose="020B0604020202020204" pitchFamily="34" charset="0"/>
              </a:rPr>
              <a:t> n. 165) e, dunque, anche le istituzioni scolastiche ed educative”. </a:t>
            </a:r>
          </a:p>
        </p:txBody>
      </p:sp>
      <p:cxnSp>
        <p:nvCxnSpPr>
          <p:cNvPr id="17" name="Straight Connector 16">
            <a:extLst>
              <a:ext uri="{FF2B5EF4-FFF2-40B4-BE49-F238E27FC236}">
                <a16:creationId xmlns:a16="http://schemas.microsoft.com/office/drawing/2014/main" id="{90C288CC-C1A0-B5DB-9F11-1345A771D7C3}"/>
              </a:ext>
            </a:extLst>
          </p:cNvPr>
          <p:cNvCxnSpPr>
            <a:cxnSpLocks/>
          </p:cNvCxnSpPr>
          <p:nvPr/>
        </p:nvCxnSpPr>
        <p:spPr>
          <a:xfrm>
            <a:off x="6878114" y="2412271"/>
            <a:ext cx="2057134"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87DE6909-DB1C-206A-60A0-6C0887F935D2}"/>
              </a:ext>
            </a:extLst>
          </p:cNvPr>
          <p:cNvSpPr/>
          <p:nvPr/>
        </p:nvSpPr>
        <p:spPr>
          <a:xfrm>
            <a:off x="4409266" y="1712563"/>
            <a:ext cx="93416" cy="4824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2771988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684C5C2-A61A-AD28-F5E0-178B7E5CBC6B}"/>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6" name="Title 3">
            <a:extLst>
              <a:ext uri="{FF2B5EF4-FFF2-40B4-BE49-F238E27FC236}">
                <a16:creationId xmlns:a16="http://schemas.microsoft.com/office/drawing/2014/main" id="{B471B67E-F380-24BD-90F2-87A15C950954}"/>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Il Ministero conclude</a:t>
            </a:r>
          </a:p>
        </p:txBody>
      </p:sp>
      <p:grpSp>
        <p:nvGrpSpPr>
          <p:cNvPr id="2" name="Group 1">
            <a:extLst>
              <a:ext uri="{FF2B5EF4-FFF2-40B4-BE49-F238E27FC236}">
                <a16:creationId xmlns:a16="http://schemas.microsoft.com/office/drawing/2014/main" id="{CD412A45-52D6-9838-B57C-2915F6FA72D9}"/>
              </a:ext>
            </a:extLst>
          </p:cNvPr>
          <p:cNvGrpSpPr/>
          <p:nvPr/>
        </p:nvGrpSpPr>
        <p:grpSpPr>
          <a:xfrm>
            <a:off x="838200" y="1431842"/>
            <a:ext cx="10515600" cy="4924206"/>
            <a:chOff x="838200" y="1624367"/>
            <a:chExt cx="10515600" cy="4924206"/>
          </a:xfrm>
        </p:grpSpPr>
        <p:sp>
          <p:nvSpPr>
            <p:cNvPr id="3" name="Rectangle 2">
              <a:extLst>
                <a:ext uri="{FF2B5EF4-FFF2-40B4-BE49-F238E27FC236}">
                  <a16:creationId xmlns:a16="http://schemas.microsoft.com/office/drawing/2014/main" id="{9A9CE27E-DDF4-A568-E517-B28A67F45E16}"/>
                </a:ext>
              </a:extLst>
            </p:cNvPr>
            <p:cNvSpPr/>
            <p:nvPr/>
          </p:nvSpPr>
          <p:spPr>
            <a:xfrm>
              <a:off x="838200" y="1624367"/>
              <a:ext cx="10515600" cy="4924206"/>
            </a:xfrm>
            <a:prstGeom prst="rect">
              <a:avLst/>
            </a:prstGeom>
            <a:solidFill>
              <a:schemeClr val="accent2">
                <a:lumMod val="20000"/>
                <a:lumOff val="80000"/>
              </a:schemeClr>
            </a:solidFill>
            <a:ln>
              <a:noFill/>
            </a:ln>
            <a:effectLst>
              <a:softEdge rad="127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FF0CC58-FE17-84E3-4BEA-0662401BC5E9}"/>
                </a:ext>
              </a:extLst>
            </p:cNvPr>
            <p:cNvSpPr txBox="1"/>
            <p:nvPr/>
          </p:nvSpPr>
          <p:spPr>
            <a:xfrm>
              <a:off x="1090048" y="2686087"/>
              <a:ext cx="10011905" cy="2862322"/>
            </a:xfrm>
            <a:prstGeom prst="rect">
              <a:avLst/>
            </a:prstGeom>
            <a:noFill/>
          </p:spPr>
          <p:txBody>
            <a:bodyPr wrap="square" rtlCol="0">
              <a:spAutoFit/>
            </a:bodyPr>
            <a:lstStyle/>
            <a:p>
              <a:pPr marL="0" indent="0" algn="just">
                <a:buNone/>
              </a:pPr>
              <a:r>
                <a:rPr lang="it-IT" dirty="0">
                  <a:latin typeface="Arial" panose="020B0604020202020204" pitchFamily="34" charset="0"/>
                  <a:cs typeface="Arial" panose="020B0604020202020204" pitchFamily="34" charset="0"/>
                </a:rPr>
                <a:t>fa leva sulla </a:t>
              </a:r>
              <a:r>
                <a:rPr lang="it-IT" b="1" dirty="0">
                  <a:latin typeface="Arial" panose="020B0604020202020204" pitchFamily="34" charset="0"/>
                  <a:cs typeface="Arial" panose="020B0604020202020204" pitchFamily="34" charset="0"/>
                </a:rPr>
                <a:t>prevalenza dello ius  </a:t>
              </a:r>
              <a:r>
                <a:rPr lang="it-IT" b="1" dirty="0" err="1">
                  <a:latin typeface="Arial" panose="020B0604020202020204" pitchFamily="34" charset="0"/>
                  <a:cs typeface="Arial" panose="020B0604020202020204" pitchFamily="34" charset="0"/>
                </a:rPr>
                <a:t>superveniens</a:t>
              </a:r>
              <a:r>
                <a:rPr lang="it-IT" b="1" dirty="0">
                  <a:latin typeface="Arial" panose="020B0604020202020204" pitchFamily="34" charset="0"/>
                  <a:cs typeface="Arial" panose="020B0604020202020204" pitchFamily="34" charset="0"/>
                </a:rPr>
                <a:t> </a:t>
              </a:r>
              <a:r>
                <a:rPr lang="it-IT" dirty="0">
                  <a:latin typeface="Arial" panose="020B0604020202020204" pitchFamily="34" charset="0"/>
                  <a:cs typeface="Arial" panose="020B0604020202020204" pitchFamily="34" charset="0"/>
                </a:rPr>
                <a:t>rappresentato dalle disposizioni sopra illustrate di cui al </a:t>
              </a:r>
              <a:r>
                <a:rPr lang="it-IT" dirty="0" err="1">
                  <a:latin typeface="Arial" panose="020B0604020202020204" pitchFamily="34" charset="0"/>
                  <a:cs typeface="Arial" panose="020B0604020202020204" pitchFamily="34" charset="0"/>
                </a:rPr>
                <a:t>d.lgs</a:t>
              </a:r>
              <a:r>
                <a:rPr lang="it-IT" dirty="0">
                  <a:latin typeface="Arial" panose="020B0604020202020204" pitchFamily="34" charset="0"/>
                  <a:cs typeface="Arial" panose="020B0604020202020204" pitchFamily="34" charset="0"/>
                </a:rPr>
                <a:t> n. 165 del 2001, e, in particolare, dall’articolo 25, rispetto alla disciplina, tutt’ora vigente, recata dagli articoli 203 e 204 del </a:t>
              </a:r>
              <a:r>
                <a:rPr lang="it-IT" dirty="0" err="1">
                  <a:latin typeface="Arial" panose="020B0604020202020204" pitchFamily="34" charset="0"/>
                  <a:cs typeface="Arial" panose="020B0604020202020204" pitchFamily="34" charset="0"/>
                </a:rPr>
                <a:t>d.lgs</a:t>
              </a:r>
              <a:r>
                <a:rPr lang="it-IT" dirty="0">
                  <a:latin typeface="Arial" panose="020B0604020202020204" pitchFamily="34" charset="0"/>
                  <a:cs typeface="Arial" panose="020B0604020202020204" pitchFamily="34" charset="0"/>
                </a:rPr>
                <a:t> n. 297 del 1994 (e che sosterrebbe l’intervenuta abrogazione implicita delle norme antecedenti rispetto a quelle intervenute successivamente, ai sensi dell’articolo 15 delle preleggi, che troverebbe un aggancio, oltre che nella ratio generale del processo di riforma delle pubbliche amministrazioni, applicabile anche alle istituzioni scolastiche ed educative, improntato al principio della separazione tra competenze politico-amministrative e competenze gestionali, anche nel dato letterale delle norme sopravvenute, nelle quali si fa riferimento espressamente anche alle istituzioni educative, oltre che a quelle scolastiche);</a:t>
              </a:r>
            </a:p>
          </p:txBody>
        </p:sp>
      </p:grpSp>
      <p:sp>
        <p:nvSpPr>
          <p:cNvPr id="11" name="Rectangle 10">
            <a:extLst>
              <a:ext uri="{FF2B5EF4-FFF2-40B4-BE49-F238E27FC236}">
                <a16:creationId xmlns:a16="http://schemas.microsoft.com/office/drawing/2014/main" id="{1E9650B4-D192-4E79-4B1B-FE2A29B8F60C}"/>
              </a:ext>
            </a:extLst>
          </p:cNvPr>
          <p:cNvSpPr/>
          <p:nvPr/>
        </p:nvSpPr>
        <p:spPr>
          <a:xfrm rot="16200000">
            <a:off x="5761889" y="-2933298"/>
            <a:ext cx="93416" cy="9792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ctangle 13">
            <a:extLst>
              <a:ext uri="{FF2B5EF4-FFF2-40B4-BE49-F238E27FC236}">
                <a16:creationId xmlns:a16="http://schemas.microsoft.com/office/drawing/2014/main" id="{9BA304E0-2038-BEC3-36D2-AFBE6496D960}"/>
              </a:ext>
            </a:extLst>
          </p:cNvPr>
          <p:cNvSpPr/>
          <p:nvPr/>
        </p:nvSpPr>
        <p:spPr>
          <a:xfrm rot="16200000">
            <a:off x="6332823" y="993897"/>
            <a:ext cx="93416" cy="9756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ctangle: Rounded Corners 14">
            <a:extLst>
              <a:ext uri="{FF2B5EF4-FFF2-40B4-BE49-F238E27FC236}">
                <a16:creationId xmlns:a16="http://schemas.microsoft.com/office/drawing/2014/main" id="{C184AA6D-8290-8AE0-F569-6DA7D8E08B3E}"/>
              </a:ext>
            </a:extLst>
          </p:cNvPr>
          <p:cNvSpPr/>
          <p:nvPr/>
        </p:nvSpPr>
        <p:spPr>
          <a:xfrm>
            <a:off x="4740180" y="1374410"/>
            <a:ext cx="2711640" cy="333214"/>
          </a:xfrm>
          <a:prstGeom prst="roundRect">
            <a:avLst>
              <a:gd name="adj" fmla="val 50000"/>
            </a:avLst>
          </a:prstGeom>
          <a:solidFill>
            <a:srgbClr val="C00000"/>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latin typeface="Arial" panose="020B0604020202020204" pitchFamily="34" charset="0"/>
                <a:cs typeface="Arial" panose="020B0604020202020204" pitchFamily="34" charset="0"/>
              </a:rPr>
              <a:t>Prima soluzione</a:t>
            </a:r>
          </a:p>
        </p:txBody>
      </p:sp>
    </p:spTree>
    <p:extLst>
      <p:ext uri="{BB962C8B-B14F-4D97-AF65-F5344CB8AC3E}">
        <p14:creationId xmlns:p14="http://schemas.microsoft.com/office/powerpoint/2010/main" val="203514837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684C5C2-A61A-AD28-F5E0-178B7E5CBC6B}"/>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6" name="Title 3">
            <a:extLst>
              <a:ext uri="{FF2B5EF4-FFF2-40B4-BE49-F238E27FC236}">
                <a16:creationId xmlns:a16="http://schemas.microsoft.com/office/drawing/2014/main" id="{B471B67E-F380-24BD-90F2-87A15C950954}"/>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Il Ministero conclude</a:t>
            </a:r>
          </a:p>
        </p:txBody>
      </p:sp>
      <p:grpSp>
        <p:nvGrpSpPr>
          <p:cNvPr id="2" name="Group 1">
            <a:extLst>
              <a:ext uri="{FF2B5EF4-FFF2-40B4-BE49-F238E27FC236}">
                <a16:creationId xmlns:a16="http://schemas.microsoft.com/office/drawing/2014/main" id="{CD412A45-52D6-9838-B57C-2915F6FA72D9}"/>
              </a:ext>
            </a:extLst>
          </p:cNvPr>
          <p:cNvGrpSpPr/>
          <p:nvPr/>
        </p:nvGrpSpPr>
        <p:grpSpPr>
          <a:xfrm>
            <a:off x="838200" y="1431842"/>
            <a:ext cx="10515600" cy="4924206"/>
            <a:chOff x="838200" y="1624367"/>
            <a:chExt cx="10515600" cy="4924206"/>
          </a:xfrm>
        </p:grpSpPr>
        <p:sp>
          <p:nvSpPr>
            <p:cNvPr id="3" name="Rectangle 2">
              <a:extLst>
                <a:ext uri="{FF2B5EF4-FFF2-40B4-BE49-F238E27FC236}">
                  <a16:creationId xmlns:a16="http://schemas.microsoft.com/office/drawing/2014/main" id="{9A9CE27E-DDF4-A568-E517-B28A67F45E16}"/>
                </a:ext>
              </a:extLst>
            </p:cNvPr>
            <p:cNvSpPr/>
            <p:nvPr/>
          </p:nvSpPr>
          <p:spPr>
            <a:xfrm>
              <a:off x="838200" y="1624367"/>
              <a:ext cx="10515600" cy="4924206"/>
            </a:xfrm>
            <a:prstGeom prst="rect">
              <a:avLst/>
            </a:prstGeom>
            <a:solidFill>
              <a:schemeClr val="accent2">
                <a:lumMod val="20000"/>
                <a:lumOff val="80000"/>
              </a:schemeClr>
            </a:solidFill>
            <a:ln>
              <a:noFill/>
            </a:ln>
            <a:effectLst>
              <a:softEdge rad="127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FF0CC58-FE17-84E3-4BEA-0662401BC5E9}"/>
                </a:ext>
              </a:extLst>
            </p:cNvPr>
            <p:cNvSpPr txBox="1"/>
            <p:nvPr/>
          </p:nvSpPr>
          <p:spPr>
            <a:xfrm>
              <a:off x="1090048" y="2686087"/>
              <a:ext cx="10011905" cy="2585323"/>
            </a:xfrm>
            <a:prstGeom prst="rect">
              <a:avLst/>
            </a:prstGeom>
            <a:noFill/>
          </p:spPr>
          <p:txBody>
            <a:bodyPr wrap="square" rtlCol="0">
              <a:spAutoFit/>
            </a:bodyPr>
            <a:lstStyle/>
            <a:p>
              <a:pPr marL="0" indent="0" algn="just">
                <a:buNone/>
              </a:pPr>
              <a:r>
                <a:rPr lang="it-IT" dirty="0">
                  <a:latin typeface="Arial" panose="020B0604020202020204" pitchFamily="34" charset="0"/>
                  <a:cs typeface="Arial" panose="020B0604020202020204" pitchFamily="34" charset="0"/>
                </a:rPr>
                <a:t>che riconosce invece </a:t>
              </a:r>
              <a:r>
                <a:rPr lang="it-IT" b="1" dirty="0">
                  <a:latin typeface="Arial" panose="020B0604020202020204" pitchFamily="34" charset="0"/>
                  <a:cs typeface="Arial" panose="020B0604020202020204" pitchFamily="34" charset="0"/>
                </a:rPr>
                <a:t>prevalenza alla normativa speciale </a:t>
              </a:r>
              <a:r>
                <a:rPr lang="it-IT" dirty="0">
                  <a:latin typeface="Arial" panose="020B0604020202020204" pitchFamily="34" charset="0"/>
                  <a:cs typeface="Arial" panose="020B0604020202020204" pitchFamily="34" charset="0"/>
                </a:rPr>
                <a:t>recata dai suddetti articoli 203 e 204 rispetto a quella sopravvenuta, di cui all’articolo 25 del d.lgs. n. 165 del 2001 e alle altre disposizioni sopra evidenziate. Il Ministero segnala infine che il decreto ministeriale 28 agosto 2018, n. 129, “Regolamento recante istruzioni generali sulla gestione amministrativo-contabile delle istituzioni scolastiche, ai sensi dell'articolo 1, comma 143, della legge 13 luglio 2015, n. 107”, sul quale questo Consiglio ha espresso parere favorevole (parere n. 2697 del 22 dicembre 2017), prevede che la disciplina in esso contenuta non si applichi ai convitti e agli educandati ai quali continua ad applicarsi il regime speciale (in particolare l’articolo 28 di tale decreto – rubricato Gestione dei convitti e degli educandati con istituzioni scolastiche annesse </a:t>
              </a:r>
            </a:p>
          </p:txBody>
        </p:sp>
      </p:grpSp>
      <p:sp>
        <p:nvSpPr>
          <p:cNvPr id="11" name="Rectangle 10">
            <a:extLst>
              <a:ext uri="{FF2B5EF4-FFF2-40B4-BE49-F238E27FC236}">
                <a16:creationId xmlns:a16="http://schemas.microsoft.com/office/drawing/2014/main" id="{1E9650B4-D192-4E79-4B1B-FE2A29B8F60C}"/>
              </a:ext>
            </a:extLst>
          </p:cNvPr>
          <p:cNvSpPr/>
          <p:nvPr/>
        </p:nvSpPr>
        <p:spPr>
          <a:xfrm rot="16200000">
            <a:off x="5761889" y="-2933298"/>
            <a:ext cx="93416" cy="9792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ctangle 13">
            <a:extLst>
              <a:ext uri="{FF2B5EF4-FFF2-40B4-BE49-F238E27FC236}">
                <a16:creationId xmlns:a16="http://schemas.microsoft.com/office/drawing/2014/main" id="{9BA304E0-2038-BEC3-36D2-AFBE6496D960}"/>
              </a:ext>
            </a:extLst>
          </p:cNvPr>
          <p:cNvSpPr/>
          <p:nvPr/>
        </p:nvSpPr>
        <p:spPr>
          <a:xfrm rot="16200000">
            <a:off x="6332823" y="993897"/>
            <a:ext cx="93416" cy="9756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ctangle: Rounded Corners 14">
            <a:extLst>
              <a:ext uri="{FF2B5EF4-FFF2-40B4-BE49-F238E27FC236}">
                <a16:creationId xmlns:a16="http://schemas.microsoft.com/office/drawing/2014/main" id="{C184AA6D-8290-8AE0-F569-6DA7D8E08B3E}"/>
              </a:ext>
            </a:extLst>
          </p:cNvPr>
          <p:cNvSpPr/>
          <p:nvPr/>
        </p:nvSpPr>
        <p:spPr>
          <a:xfrm>
            <a:off x="4740180" y="1374410"/>
            <a:ext cx="2711640" cy="333214"/>
          </a:xfrm>
          <a:prstGeom prst="roundRect">
            <a:avLst>
              <a:gd name="adj" fmla="val 50000"/>
            </a:avLst>
          </a:prstGeom>
          <a:solidFill>
            <a:srgbClr val="C00000"/>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latin typeface="Arial" panose="020B0604020202020204" pitchFamily="34" charset="0"/>
                <a:cs typeface="Arial" panose="020B0604020202020204" pitchFamily="34" charset="0"/>
              </a:rPr>
              <a:t>Seconda soluzione</a:t>
            </a:r>
          </a:p>
        </p:txBody>
      </p:sp>
    </p:spTree>
    <p:extLst>
      <p:ext uri="{BB962C8B-B14F-4D97-AF65-F5344CB8AC3E}">
        <p14:creationId xmlns:p14="http://schemas.microsoft.com/office/powerpoint/2010/main" val="10676538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Consiglio di Stato - Soluzione</a:t>
            </a:r>
          </a:p>
        </p:txBody>
      </p:sp>
      <p:sp>
        <p:nvSpPr>
          <p:cNvPr id="2" name="Rectangle 1">
            <a:extLst>
              <a:ext uri="{FF2B5EF4-FFF2-40B4-BE49-F238E27FC236}">
                <a16:creationId xmlns:a16="http://schemas.microsoft.com/office/drawing/2014/main" id="{FB0FBCDD-0AD9-9DA9-DB12-61C1DAF1375C}"/>
              </a:ext>
            </a:extLst>
          </p:cNvPr>
          <p:cNvSpPr/>
          <p:nvPr/>
        </p:nvSpPr>
        <p:spPr>
          <a:xfrm>
            <a:off x="355956" y="1474965"/>
            <a:ext cx="11383505" cy="4368960"/>
          </a:xfrm>
          <a:prstGeom prst="rect">
            <a:avLst/>
          </a:prstGeom>
          <a:solidFill>
            <a:schemeClr val="accent2">
              <a:lumMod val="20000"/>
              <a:lumOff val="80000"/>
              <a:alpha val="10000"/>
            </a:schemeClr>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60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51232214-1A23-A67F-2F7C-173F06BBA8ED}"/>
              </a:ext>
            </a:extLst>
          </p:cNvPr>
          <p:cNvSpPr/>
          <p:nvPr/>
        </p:nvSpPr>
        <p:spPr>
          <a:xfrm>
            <a:off x="652047" y="2448732"/>
            <a:ext cx="224726" cy="3395193"/>
          </a:xfrm>
          <a:prstGeom prst="rect">
            <a:avLst/>
          </a:prstGeom>
          <a:solidFill>
            <a:srgbClr val="F4B183"/>
          </a:solidFill>
          <a:ln>
            <a:noFill/>
          </a:ln>
          <a:effectLst>
            <a:softEdge rad="63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600">
              <a:latin typeface="Arial" panose="020B060402020202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DFE89A7B-0439-99DF-F873-FCBA016F9260}"/>
              </a:ext>
            </a:extLst>
          </p:cNvPr>
          <p:cNvGrpSpPr/>
          <p:nvPr/>
        </p:nvGrpSpPr>
        <p:grpSpPr>
          <a:xfrm>
            <a:off x="586180" y="2665477"/>
            <a:ext cx="10898064" cy="1077218"/>
            <a:chOff x="350650" y="4401756"/>
            <a:chExt cx="10898064" cy="1077218"/>
          </a:xfrm>
        </p:grpSpPr>
        <p:sp>
          <p:nvSpPr>
            <p:cNvPr id="7" name="Oval 6">
              <a:extLst>
                <a:ext uri="{FF2B5EF4-FFF2-40B4-BE49-F238E27FC236}">
                  <a16:creationId xmlns:a16="http://schemas.microsoft.com/office/drawing/2014/main" id="{8A7B9BA0-0D94-2312-E1E2-8B108A10AB46}"/>
                </a:ext>
              </a:extLst>
            </p:cNvPr>
            <p:cNvSpPr/>
            <p:nvPr/>
          </p:nvSpPr>
          <p:spPr>
            <a:xfrm>
              <a:off x="350650" y="4429921"/>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1</a:t>
              </a:r>
            </a:p>
          </p:txBody>
        </p:sp>
        <p:sp>
          <p:nvSpPr>
            <p:cNvPr id="8" name="TextBox 7">
              <a:extLst>
                <a:ext uri="{FF2B5EF4-FFF2-40B4-BE49-F238E27FC236}">
                  <a16:creationId xmlns:a16="http://schemas.microsoft.com/office/drawing/2014/main" id="{B445A1C9-4A88-4531-69C2-0625C1D00E5E}"/>
                </a:ext>
              </a:extLst>
            </p:cNvPr>
            <p:cNvSpPr txBox="1"/>
            <p:nvPr/>
          </p:nvSpPr>
          <p:spPr>
            <a:xfrm>
              <a:off x="656740" y="4401756"/>
              <a:ext cx="10591974" cy="1077218"/>
            </a:xfrm>
            <a:prstGeom prst="rect">
              <a:avLst/>
            </a:prstGeom>
            <a:noFill/>
          </p:spPr>
          <p:txBody>
            <a:bodyPr wrap="square" rtlCol="0">
              <a:spAutoFit/>
            </a:bodyPr>
            <a:lstStyle/>
            <a:p>
              <a:pPr marL="0" indent="0" algn="just">
                <a:buNone/>
              </a:pPr>
              <a:r>
                <a:rPr lang="it-IT" sz="1600" dirty="0">
                  <a:latin typeface="Arial" panose="020B0604020202020204" pitchFamily="34" charset="0"/>
                  <a:cs typeface="Arial" panose="020B0604020202020204" pitchFamily="34" charset="0"/>
                </a:rPr>
                <a:t>riparto delle competenze gestionali tra il consiglio di amministrazione degli educandati femminili dello Stato ed istituti pubblici di educazione femminile e il dirigente scolastico preposto all’annesso istituto d’istruzione (con speciale riguardo alle competenze nel campo negoziale, che parrebbero essere quelle che danno adito a maggiori frizioni e potenziali conflitti sull’uso e sulla gestione dei beni).</a:t>
              </a:r>
            </a:p>
          </p:txBody>
        </p:sp>
      </p:grpSp>
      <p:grpSp>
        <p:nvGrpSpPr>
          <p:cNvPr id="9" name="Group 8">
            <a:extLst>
              <a:ext uri="{FF2B5EF4-FFF2-40B4-BE49-F238E27FC236}">
                <a16:creationId xmlns:a16="http://schemas.microsoft.com/office/drawing/2014/main" id="{1CBC8F42-C654-8C45-C347-37A54BCA9213}"/>
              </a:ext>
            </a:extLst>
          </p:cNvPr>
          <p:cNvGrpSpPr/>
          <p:nvPr/>
        </p:nvGrpSpPr>
        <p:grpSpPr>
          <a:xfrm>
            <a:off x="586180" y="4454624"/>
            <a:ext cx="10953772" cy="1077218"/>
            <a:chOff x="350650" y="5083405"/>
            <a:chExt cx="10953772" cy="1077218"/>
          </a:xfrm>
        </p:grpSpPr>
        <p:sp>
          <p:nvSpPr>
            <p:cNvPr id="10" name="Oval 9">
              <a:extLst>
                <a:ext uri="{FF2B5EF4-FFF2-40B4-BE49-F238E27FC236}">
                  <a16:creationId xmlns:a16="http://schemas.microsoft.com/office/drawing/2014/main" id="{8153E750-535E-E049-5EB6-DA5C022D3D32}"/>
                </a:ext>
              </a:extLst>
            </p:cNvPr>
            <p:cNvSpPr/>
            <p:nvPr/>
          </p:nvSpPr>
          <p:spPr>
            <a:xfrm>
              <a:off x="350650" y="5087609"/>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2</a:t>
              </a:r>
            </a:p>
          </p:txBody>
        </p:sp>
        <p:sp>
          <p:nvSpPr>
            <p:cNvPr id="11" name="TextBox 10">
              <a:extLst>
                <a:ext uri="{FF2B5EF4-FFF2-40B4-BE49-F238E27FC236}">
                  <a16:creationId xmlns:a16="http://schemas.microsoft.com/office/drawing/2014/main" id="{DF2762B3-5BF8-6DA2-9C69-F6474F3728F2}"/>
                </a:ext>
              </a:extLst>
            </p:cNvPr>
            <p:cNvSpPr txBox="1"/>
            <p:nvPr/>
          </p:nvSpPr>
          <p:spPr>
            <a:xfrm>
              <a:off x="656739" y="5083405"/>
              <a:ext cx="10647683" cy="1077218"/>
            </a:xfrm>
            <a:prstGeom prst="rect">
              <a:avLst/>
            </a:prstGeom>
            <a:noFill/>
          </p:spPr>
          <p:txBody>
            <a:bodyPr wrap="square" rtlCol="0">
              <a:spAutoFit/>
            </a:bodyPr>
            <a:lstStyle/>
            <a:p>
              <a:pPr marL="0" indent="0" algn="just">
                <a:buNone/>
              </a:pPr>
              <a:r>
                <a:rPr lang="it-IT" sz="1600" dirty="0">
                  <a:latin typeface="Arial" panose="020B0604020202020204" pitchFamily="34" charset="0"/>
                  <a:cs typeface="Arial" panose="020B0604020202020204" pitchFamily="34" charset="0"/>
                </a:rPr>
                <a:t>questione del rapporto tra le competenze del consiglio di amministrazione dell’educandato femminile dello Stato e dell’istituto pubblico di educazione femminile (art. 204, comma 7, del d.lgs. n. 297 del 1994) e </a:t>
              </a:r>
            </a:p>
            <a:p>
              <a:pPr marL="0" indent="0" algn="just">
                <a:buNone/>
              </a:pPr>
              <a:r>
                <a:rPr lang="it-IT" sz="1600" dirty="0">
                  <a:latin typeface="Arial" panose="020B0604020202020204" pitchFamily="34" charset="0"/>
                  <a:cs typeface="Arial" panose="020B0604020202020204" pitchFamily="34" charset="0"/>
                </a:rPr>
                <a:t>quelle, che parrebbero in parte analoghe, del consiglio d’istituto (organo collegiale dell’istituto scolastico annesso), come previste dall’art. 10 stesso decreto. </a:t>
              </a:r>
            </a:p>
          </p:txBody>
        </p:sp>
      </p:grpSp>
      <p:sp>
        <p:nvSpPr>
          <p:cNvPr id="25" name="Rectangle: Rounded Corners 24">
            <a:extLst>
              <a:ext uri="{FF2B5EF4-FFF2-40B4-BE49-F238E27FC236}">
                <a16:creationId xmlns:a16="http://schemas.microsoft.com/office/drawing/2014/main" id="{34B151AB-B2FC-EA26-E8DE-34E92915CC64}"/>
              </a:ext>
            </a:extLst>
          </p:cNvPr>
          <p:cNvSpPr/>
          <p:nvPr/>
        </p:nvSpPr>
        <p:spPr>
          <a:xfrm>
            <a:off x="307665" y="1659808"/>
            <a:ext cx="11480087" cy="333214"/>
          </a:xfrm>
          <a:prstGeom prst="roundRect">
            <a:avLst>
              <a:gd name="adj" fmla="val 50000"/>
            </a:avLst>
          </a:prstGeom>
          <a:solidFill>
            <a:srgbClr val="C00000"/>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latin typeface="Arial" panose="020B0604020202020204" pitchFamily="34" charset="0"/>
                <a:cs typeface="Arial" panose="020B0604020202020204" pitchFamily="34" charset="0"/>
              </a:rPr>
              <a:t>STABILIRE esatto perimetro della questione interpretativa: </a:t>
            </a:r>
          </a:p>
        </p:txBody>
      </p:sp>
    </p:spTree>
    <p:extLst>
      <p:ext uri="{BB962C8B-B14F-4D97-AF65-F5344CB8AC3E}">
        <p14:creationId xmlns:p14="http://schemas.microsoft.com/office/powerpoint/2010/main" val="20655685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a:extLst>
              <a:ext uri="{FF2B5EF4-FFF2-40B4-BE49-F238E27FC236}">
                <a16:creationId xmlns:a16="http://schemas.microsoft.com/office/drawing/2014/main" id="{B471B67E-F380-24BD-90F2-87A15C950954}"/>
              </a:ext>
            </a:extLst>
          </p:cNvPr>
          <p:cNvSpPr txBox="1">
            <a:spLocks/>
          </p:cNvSpPr>
          <p:nvPr/>
        </p:nvSpPr>
        <p:spPr>
          <a:xfrm>
            <a:off x="0" y="487132"/>
            <a:ext cx="9035512" cy="303212"/>
          </a:xfrm>
          <a:prstGeom prst="rect">
            <a:avLst/>
          </a:prstGeom>
        </p:spPr>
        <p:txBody>
          <a:bodyPr>
            <a:normAutofit fontScale="6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altLang="en-US" sz="2800" dirty="0">
                <a:solidFill>
                  <a:schemeClr val="bg1"/>
                </a:solidFill>
                <a:latin typeface="Arial" panose="020B0604020202020204" pitchFamily="34" charset="0"/>
                <a:cs typeface="Arial" panose="020B0604020202020204" pitchFamily="34" charset="0"/>
              </a:rPr>
              <a:t>Il Ministero conclude</a:t>
            </a:r>
          </a:p>
        </p:txBody>
      </p:sp>
      <p:grpSp>
        <p:nvGrpSpPr>
          <p:cNvPr id="8" name="Group 7">
            <a:extLst>
              <a:ext uri="{FF2B5EF4-FFF2-40B4-BE49-F238E27FC236}">
                <a16:creationId xmlns:a16="http://schemas.microsoft.com/office/drawing/2014/main" id="{3C8CBF26-A555-9E8E-D201-636E93F33771}"/>
              </a:ext>
            </a:extLst>
          </p:cNvPr>
          <p:cNvGrpSpPr/>
          <p:nvPr/>
        </p:nvGrpSpPr>
        <p:grpSpPr>
          <a:xfrm>
            <a:off x="838200" y="966897"/>
            <a:ext cx="10515600" cy="4924206"/>
            <a:chOff x="838200" y="1431842"/>
            <a:chExt cx="10515600" cy="4924206"/>
          </a:xfrm>
        </p:grpSpPr>
        <p:sp>
          <p:nvSpPr>
            <p:cNvPr id="3" name="Rectangle 2">
              <a:extLst>
                <a:ext uri="{FF2B5EF4-FFF2-40B4-BE49-F238E27FC236}">
                  <a16:creationId xmlns:a16="http://schemas.microsoft.com/office/drawing/2014/main" id="{9A9CE27E-DDF4-A568-E517-B28A67F45E16}"/>
                </a:ext>
              </a:extLst>
            </p:cNvPr>
            <p:cNvSpPr/>
            <p:nvPr/>
          </p:nvSpPr>
          <p:spPr>
            <a:xfrm>
              <a:off x="838200" y="1431842"/>
              <a:ext cx="10515600" cy="4924206"/>
            </a:xfrm>
            <a:prstGeom prst="rect">
              <a:avLst/>
            </a:prstGeom>
            <a:solidFill>
              <a:schemeClr val="accent2">
                <a:lumMod val="20000"/>
                <a:lumOff val="80000"/>
              </a:schemeClr>
            </a:solidFill>
            <a:ln>
              <a:noFill/>
            </a:ln>
            <a:effectLst>
              <a:softEdge rad="127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FF0CC58-FE17-84E3-4BEA-0662401BC5E9}"/>
                </a:ext>
              </a:extLst>
            </p:cNvPr>
            <p:cNvSpPr txBox="1"/>
            <p:nvPr/>
          </p:nvSpPr>
          <p:spPr>
            <a:xfrm>
              <a:off x="1090048" y="2878283"/>
              <a:ext cx="10011905" cy="2031325"/>
            </a:xfrm>
            <a:prstGeom prst="rect">
              <a:avLst/>
            </a:prstGeom>
            <a:noFill/>
          </p:spPr>
          <p:txBody>
            <a:bodyPr wrap="square" rtlCol="0">
              <a:spAutoFit/>
            </a:bodyPr>
            <a:lstStyle/>
            <a:p>
              <a:pPr algn="just"/>
              <a:r>
                <a:rPr lang="it-IT" dirty="0">
                  <a:latin typeface="Arial" panose="020B0604020202020204" pitchFamily="34" charset="0"/>
                  <a:cs typeface="Arial" panose="020B0604020202020204" pitchFamily="34" charset="0"/>
                </a:rPr>
                <a:t>soluzione intermedia tra quelle, opposte, prospettate dal Ministero, ossia per una soluzione di “specialità bilanciata”, idonea a coniugare (da un lato) la volontà del legislatore di confermare e mantenere la peculiare fisionomia speciale degli educandati femminili dello Stato e degli istituti pubblici di educazione femminile, con (dall’altro lato) la razionalità complessiva del sistema, che riconosce ormai una comune e ricorrente suddivisione di funzioni tra gli organi collegiali di governo e di indirizzo e la dirigenza degli enti pubblici (oltre che con l’esigenza di garantire una ragionevole funzionalità agli apparti amministrativi, evitando inutili duplicazioni di competenze). </a:t>
              </a:r>
            </a:p>
          </p:txBody>
        </p:sp>
        <p:sp>
          <p:nvSpPr>
            <p:cNvPr id="14" name="Rectangle 13">
              <a:extLst>
                <a:ext uri="{FF2B5EF4-FFF2-40B4-BE49-F238E27FC236}">
                  <a16:creationId xmlns:a16="http://schemas.microsoft.com/office/drawing/2014/main" id="{9BA304E0-2038-BEC3-36D2-AFBE6496D960}"/>
                </a:ext>
              </a:extLst>
            </p:cNvPr>
            <p:cNvSpPr/>
            <p:nvPr/>
          </p:nvSpPr>
          <p:spPr>
            <a:xfrm rot="16200000">
              <a:off x="6332823" y="993897"/>
              <a:ext cx="93416" cy="9756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ctangle: Rounded Corners 6">
              <a:extLst>
                <a:ext uri="{FF2B5EF4-FFF2-40B4-BE49-F238E27FC236}">
                  <a16:creationId xmlns:a16="http://schemas.microsoft.com/office/drawing/2014/main" id="{5CC922C7-3165-80D1-C203-D088BCE66B2B}"/>
                </a:ext>
              </a:extLst>
            </p:cNvPr>
            <p:cNvSpPr/>
            <p:nvPr/>
          </p:nvSpPr>
          <p:spPr>
            <a:xfrm>
              <a:off x="929898" y="1659808"/>
              <a:ext cx="10327633" cy="333214"/>
            </a:xfrm>
            <a:prstGeom prst="roundRect">
              <a:avLst>
                <a:gd name="adj" fmla="val 50000"/>
              </a:avLst>
            </a:prstGeom>
            <a:solidFill>
              <a:srgbClr val="C00000"/>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latin typeface="Arial" panose="020B0604020202020204" pitchFamily="34" charset="0"/>
                  <a:cs typeface="Arial" panose="020B0604020202020204" pitchFamily="34" charset="0"/>
                </a:rPr>
                <a:t>Criterio della specialità bilanciata</a:t>
              </a:r>
            </a:p>
          </p:txBody>
        </p:sp>
      </p:grpSp>
    </p:spTree>
    <p:extLst>
      <p:ext uri="{BB962C8B-B14F-4D97-AF65-F5344CB8AC3E}">
        <p14:creationId xmlns:p14="http://schemas.microsoft.com/office/powerpoint/2010/main" val="427762537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a:extLst>
              <a:ext uri="{FF2B5EF4-FFF2-40B4-BE49-F238E27FC236}">
                <a16:creationId xmlns:a16="http://schemas.microsoft.com/office/drawing/2014/main" id="{B471B67E-F380-24BD-90F2-87A15C950954}"/>
              </a:ext>
            </a:extLst>
          </p:cNvPr>
          <p:cNvSpPr txBox="1">
            <a:spLocks/>
          </p:cNvSpPr>
          <p:nvPr/>
        </p:nvSpPr>
        <p:spPr>
          <a:xfrm>
            <a:off x="0" y="487132"/>
            <a:ext cx="9035512" cy="303212"/>
          </a:xfrm>
          <a:prstGeom prst="rect">
            <a:avLst/>
          </a:prstGeom>
        </p:spPr>
        <p:txBody>
          <a:bodyPr>
            <a:normAutofit fontScale="6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altLang="en-US" sz="2800" dirty="0">
                <a:solidFill>
                  <a:schemeClr val="bg1"/>
                </a:solidFill>
                <a:latin typeface="Arial" panose="020B0604020202020204" pitchFamily="34" charset="0"/>
                <a:cs typeface="Arial" panose="020B0604020202020204" pitchFamily="34" charset="0"/>
              </a:rPr>
              <a:t>Il Ministero conclude</a:t>
            </a:r>
          </a:p>
        </p:txBody>
      </p:sp>
      <p:grpSp>
        <p:nvGrpSpPr>
          <p:cNvPr id="8" name="Group 7">
            <a:extLst>
              <a:ext uri="{FF2B5EF4-FFF2-40B4-BE49-F238E27FC236}">
                <a16:creationId xmlns:a16="http://schemas.microsoft.com/office/drawing/2014/main" id="{3C8CBF26-A555-9E8E-D201-636E93F33771}"/>
              </a:ext>
            </a:extLst>
          </p:cNvPr>
          <p:cNvGrpSpPr/>
          <p:nvPr/>
        </p:nvGrpSpPr>
        <p:grpSpPr>
          <a:xfrm>
            <a:off x="838200" y="966897"/>
            <a:ext cx="10515600" cy="4924206"/>
            <a:chOff x="838200" y="1431842"/>
            <a:chExt cx="10515600" cy="4924206"/>
          </a:xfrm>
        </p:grpSpPr>
        <p:sp>
          <p:nvSpPr>
            <p:cNvPr id="3" name="Rectangle 2">
              <a:extLst>
                <a:ext uri="{FF2B5EF4-FFF2-40B4-BE49-F238E27FC236}">
                  <a16:creationId xmlns:a16="http://schemas.microsoft.com/office/drawing/2014/main" id="{9A9CE27E-DDF4-A568-E517-B28A67F45E16}"/>
                </a:ext>
              </a:extLst>
            </p:cNvPr>
            <p:cNvSpPr/>
            <p:nvPr/>
          </p:nvSpPr>
          <p:spPr>
            <a:xfrm>
              <a:off x="838200" y="1431842"/>
              <a:ext cx="10515600" cy="4924206"/>
            </a:xfrm>
            <a:prstGeom prst="rect">
              <a:avLst/>
            </a:prstGeom>
            <a:solidFill>
              <a:schemeClr val="accent2">
                <a:lumMod val="20000"/>
                <a:lumOff val="80000"/>
              </a:schemeClr>
            </a:solidFill>
            <a:ln>
              <a:noFill/>
            </a:ln>
            <a:effectLst>
              <a:softEdge rad="127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FF0CC58-FE17-84E3-4BEA-0662401BC5E9}"/>
                </a:ext>
              </a:extLst>
            </p:cNvPr>
            <p:cNvSpPr txBox="1"/>
            <p:nvPr/>
          </p:nvSpPr>
          <p:spPr>
            <a:xfrm>
              <a:off x="1090048" y="2878283"/>
              <a:ext cx="10011905" cy="2308324"/>
            </a:xfrm>
            <a:prstGeom prst="rect">
              <a:avLst/>
            </a:prstGeom>
            <a:noFill/>
          </p:spPr>
          <p:txBody>
            <a:bodyPr wrap="square" rtlCol="0">
              <a:spAutoFit/>
            </a:bodyPr>
            <a:lstStyle/>
            <a:p>
              <a:pPr algn="just"/>
              <a:r>
                <a:rPr lang="it-IT" dirty="0">
                  <a:latin typeface="Arial" panose="020B0604020202020204" pitchFamily="34" charset="0"/>
                  <a:cs typeface="Arial" panose="020B0604020202020204" pitchFamily="34" charset="0"/>
                </a:rPr>
                <a:t>ratio sottesa alla scelta legislativa – a quel che consta, non revocata in dubbio e non oggetto di discussione - </a:t>
              </a:r>
              <a:r>
                <a:rPr lang="it-IT" b="1" dirty="0">
                  <a:latin typeface="Arial" panose="020B0604020202020204" pitchFamily="34" charset="0"/>
                  <a:cs typeface="Arial" panose="020B0604020202020204" pitchFamily="34" charset="0"/>
                </a:rPr>
                <a:t>di mantenere, nell’ordinamento giuridico, la speciale autonomia e configurazione giuridica degli </a:t>
              </a:r>
              <a:r>
                <a:rPr lang="it-IT" b="1" dirty="0" err="1">
                  <a:latin typeface="Arial" panose="020B0604020202020204" pitchFamily="34" charset="0"/>
                  <a:cs typeface="Arial" panose="020B0604020202020204" pitchFamily="34" charset="0"/>
                </a:rPr>
                <a:t>educandatifemminili</a:t>
              </a:r>
              <a:r>
                <a:rPr lang="it-IT" b="1" dirty="0">
                  <a:latin typeface="Arial" panose="020B0604020202020204" pitchFamily="34" charset="0"/>
                  <a:cs typeface="Arial" panose="020B0604020202020204" pitchFamily="34" charset="0"/>
                </a:rPr>
                <a:t> dello Stato e degli istituti pubblici di educazione femminile (ai quali, come si è visto, il testo unico delle disposizioni </a:t>
              </a:r>
              <a:r>
                <a:rPr lang="it-IT" dirty="0">
                  <a:latin typeface="Arial" panose="020B0604020202020204" pitchFamily="34" charset="0"/>
                  <a:cs typeface="Arial" panose="020B0604020202020204" pitchFamily="34" charset="0"/>
                </a:rPr>
                <a:t>legislative vigenti in materia di istruzione del 1994 dedica un apposito Capo VI, nel Titolo V - Istituti e scuole di istruzione secondaria superiore della Parte II - Ordinamento scolastico, con la fondamentale previsione - art. 204 - secondo la quale questi istituti speciali hanno personalità giuridica pubblica e sono amministrati da un consiglio di amministrazione). </a:t>
              </a:r>
            </a:p>
          </p:txBody>
        </p:sp>
        <p:sp>
          <p:nvSpPr>
            <p:cNvPr id="14" name="Rectangle 13">
              <a:extLst>
                <a:ext uri="{FF2B5EF4-FFF2-40B4-BE49-F238E27FC236}">
                  <a16:creationId xmlns:a16="http://schemas.microsoft.com/office/drawing/2014/main" id="{9BA304E0-2038-BEC3-36D2-AFBE6496D960}"/>
                </a:ext>
              </a:extLst>
            </p:cNvPr>
            <p:cNvSpPr/>
            <p:nvPr/>
          </p:nvSpPr>
          <p:spPr>
            <a:xfrm rot="16200000">
              <a:off x="6332823" y="993897"/>
              <a:ext cx="93416" cy="9756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ctangle: Rounded Corners 6">
              <a:extLst>
                <a:ext uri="{FF2B5EF4-FFF2-40B4-BE49-F238E27FC236}">
                  <a16:creationId xmlns:a16="http://schemas.microsoft.com/office/drawing/2014/main" id="{5CC922C7-3165-80D1-C203-D088BCE66B2B}"/>
                </a:ext>
              </a:extLst>
            </p:cNvPr>
            <p:cNvSpPr/>
            <p:nvPr/>
          </p:nvSpPr>
          <p:spPr>
            <a:xfrm>
              <a:off x="929898" y="1659808"/>
              <a:ext cx="10327633" cy="333214"/>
            </a:xfrm>
            <a:prstGeom prst="roundRect">
              <a:avLst>
                <a:gd name="adj" fmla="val 50000"/>
              </a:avLst>
            </a:prstGeom>
            <a:solidFill>
              <a:srgbClr val="C00000"/>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latin typeface="Arial" panose="020B0604020202020204" pitchFamily="34" charset="0"/>
                  <a:cs typeface="Arial" panose="020B0604020202020204" pitchFamily="34" charset="0"/>
                </a:rPr>
                <a:t>Ratio scelta legislativa </a:t>
              </a:r>
            </a:p>
          </p:txBody>
        </p:sp>
      </p:grpSp>
    </p:spTree>
    <p:extLst>
      <p:ext uri="{BB962C8B-B14F-4D97-AF65-F5344CB8AC3E}">
        <p14:creationId xmlns:p14="http://schemas.microsoft.com/office/powerpoint/2010/main" val="29660328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a:extLst>
              <a:ext uri="{FF2B5EF4-FFF2-40B4-BE49-F238E27FC236}">
                <a16:creationId xmlns:a16="http://schemas.microsoft.com/office/drawing/2014/main" id="{B471B67E-F380-24BD-90F2-87A15C950954}"/>
              </a:ext>
            </a:extLst>
          </p:cNvPr>
          <p:cNvSpPr txBox="1">
            <a:spLocks/>
          </p:cNvSpPr>
          <p:nvPr/>
        </p:nvSpPr>
        <p:spPr>
          <a:xfrm>
            <a:off x="0" y="487132"/>
            <a:ext cx="9035512" cy="303212"/>
          </a:xfrm>
          <a:prstGeom prst="rect">
            <a:avLst/>
          </a:prstGeom>
        </p:spPr>
        <p:txBody>
          <a:bodyPr>
            <a:normAutofit fontScale="6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altLang="en-US" sz="2800" dirty="0">
                <a:solidFill>
                  <a:schemeClr val="bg1"/>
                </a:solidFill>
                <a:latin typeface="Arial" panose="020B0604020202020204" pitchFamily="34" charset="0"/>
                <a:cs typeface="Arial" panose="020B0604020202020204" pitchFamily="34" charset="0"/>
              </a:rPr>
              <a:t>Il Ministero conclude</a:t>
            </a:r>
          </a:p>
        </p:txBody>
      </p:sp>
      <p:sp>
        <p:nvSpPr>
          <p:cNvPr id="3" name="Rectangle 2">
            <a:extLst>
              <a:ext uri="{FF2B5EF4-FFF2-40B4-BE49-F238E27FC236}">
                <a16:creationId xmlns:a16="http://schemas.microsoft.com/office/drawing/2014/main" id="{9A9CE27E-DDF4-A568-E517-B28A67F45E16}"/>
              </a:ext>
            </a:extLst>
          </p:cNvPr>
          <p:cNvSpPr/>
          <p:nvPr/>
        </p:nvSpPr>
        <p:spPr>
          <a:xfrm>
            <a:off x="838200" y="966897"/>
            <a:ext cx="10515600" cy="4924206"/>
          </a:xfrm>
          <a:prstGeom prst="rect">
            <a:avLst/>
          </a:prstGeom>
          <a:solidFill>
            <a:schemeClr val="accent2">
              <a:lumMod val="20000"/>
              <a:lumOff val="80000"/>
            </a:schemeClr>
          </a:solidFill>
          <a:ln>
            <a:noFill/>
          </a:ln>
          <a:effectLst>
            <a:softEdge rad="127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t-IT"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FF0CC58-FE17-84E3-4BEA-0662401BC5E9}"/>
              </a:ext>
            </a:extLst>
          </p:cNvPr>
          <p:cNvSpPr txBox="1"/>
          <p:nvPr/>
        </p:nvSpPr>
        <p:spPr>
          <a:xfrm>
            <a:off x="1090048" y="2690336"/>
            <a:ext cx="10011905" cy="1477328"/>
          </a:xfrm>
          <a:prstGeom prst="rect">
            <a:avLst/>
          </a:prstGeom>
          <a:noFill/>
        </p:spPr>
        <p:txBody>
          <a:bodyPr wrap="square" rtlCol="0">
            <a:spAutoFit/>
          </a:bodyPr>
          <a:lstStyle/>
          <a:p>
            <a:pPr algn="just"/>
            <a:r>
              <a:rPr lang="it-IT" dirty="0">
                <a:latin typeface="Arial" panose="020B0604020202020204" pitchFamily="34" charset="0"/>
                <a:cs typeface="Arial" panose="020B0604020202020204" pitchFamily="34" charset="0"/>
              </a:rPr>
              <a:t>criterio che fa leva sulla ratio dell’istituto del consiglio di amministrazione, quale organo collegiale di direzione dell’ente pubblico, le cui funzioni, in linea generale, si sono via via affinate (e in parte ridimensionate) anche in ragione delle sopravvenute riforme della dirigenza, che hanno spostato numerose competenze di gestione dall’organo collegiale di vertice all’organo monocratico dirigenziale. </a:t>
            </a:r>
          </a:p>
        </p:txBody>
      </p:sp>
      <p:sp>
        <p:nvSpPr>
          <p:cNvPr id="14" name="Rectangle 13">
            <a:extLst>
              <a:ext uri="{FF2B5EF4-FFF2-40B4-BE49-F238E27FC236}">
                <a16:creationId xmlns:a16="http://schemas.microsoft.com/office/drawing/2014/main" id="{9BA304E0-2038-BEC3-36D2-AFBE6496D960}"/>
              </a:ext>
            </a:extLst>
          </p:cNvPr>
          <p:cNvSpPr/>
          <p:nvPr/>
        </p:nvSpPr>
        <p:spPr>
          <a:xfrm rot="16200000">
            <a:off x="6332823" y="528952"/>
            <a:ext cx="93416" cy="9756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ctangle: Rounded Corners 6">
            <a:extLst>
              <a:ext uri="{FF2B5EF4-FFF2-40B4-BE49-F238E27FC236}">
                <a16:creationId xmlns:a16="http://schemas.microsoft.com/office/drawing/2014/main" id="{5CC922C7-3165-80D1-C203-D088BCE66B2B}"/>
              </a:ext>
            </a:extLst>
          </p:cNvPr>
          <p:cNvSpPr/>
          <p:nvPr/>
        </p:nvSpPr>
        <p:spPr>
          <a:xfrm>
            <a:off x="929898" y="1194863"/>
            <a:ext cx="10327633" cy="333214"/>
          </a:xfrm>
          <a:prstGeom prst="roundRect">
            <a:avLst>
              <a:gd name="adj" fmla="val 50000"/>
            </a:avLst>
          </a:prstGeom>
          <a:solidFill>
            <a:srgbClr val="C00000"/>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latin typeface="Arial" panose="020B0604020202020204" pitchFamily="34" charset="0"/>
                <a:cs typeface="Arial" panose="020B0604020202020204" pitchFamily="34" charset="0"/>
              </a:rPr>
              <a:t>Ratio istituto CDA</a:t>
            </a:r>
          </a:p>
        </p:txBody>
      </p:sp>
    </p:spTree>
    <p:extLst>
      <p:ext uri="{BB962C8B-B14F-4D97-AF65-F5344CB8AC3E}">
        <p14:creationId xmlns:p14="http://schemas.microsoft.com/office/powerpoint/2010/main" val="22456832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3">
            <a:extLst>
              <a:ext uri="{FF2B5EF4-FFF2-40B4-BE49-F238E27FC236}">
                <a16:creationId xmlns:a16="http://schemas.microsoft.com/office/drawing/2014/main" id="{B471B67E-F380-24BD-90F2-87A15C950954}"/>
              </a:ext>
            </a:extLst>
          </p:cNvPr>
          <p:cNvSpPr txBox="1">
            <a:spLocks/>
          </p:cNvSpPr>
          <p:nvPr/>
        </p:nvSpPr>
        <p:spPr>
          <a:xfrm>
            <a:off x="0" y="487132"/>
            <a:ext cx="9035512" cy="303212"/>
          </a:xfrm>
          <a:prstGeom prst="rect">
            <a:avLst/>
          </a:prstGeom>
        </p:spPr>
        <p:txBody>
          <a:bodyPr>
            <a:normAutofit fontScale="6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altLang="en-US" sz="2800" dirty="0">
                <a:solidFill>
                  <a:schemeClr val="bg1"/>
                </a:solidFill>
                <a:latin typeface="Arial" panose="020B0604020202020204" pitchFamily="34" charset="0"/>
                <a:cs typeface="Arial" panose="020B0604020202020204" pitchFamily="34" charset="0"/>
              </a:rPr>
              <a:t>Il Ministero conclude</a:t>
            </a:r>
          </a:p>
        </p:txBody>
      </p:sp>
      <p:sp>
        <p:nvSpPr>
          <p:cNvPr id="3" name="Rectangle 2">
            <a:extLst>
              <a:ext uri="{FF2B5EF4-FFF2-40B4-BE49-F238E27FC236}">
                <a16:creationId xmlns:a16="http://schemas.microsoft.com/office/drawing/2014/main" id="{9A9CE27E-DDF4-A568-E517-B28A67F45E16}"/>
              </a:ext>
            </a:extLst>
          </p:cNvPr>
          <p:cNvSpPr/>
          <p:nvPr/>
        </p:nvSpPr>
        <p:spPr>
          <a:xfrm>
            <a:off x="838200" y="966897"/>
            <a:ext cx="10515600" cy="4924206"/>
          </a:xfrm>
          <a:prstGeom prst="rect">
            <a:avLst/>
          </a:prstGeom>
          <a:solidFill>
            <a:schemeClr val="accent2">
              <a:lumMod val="20000"/>
              <a:lumOff val="80000"/>
            </a:schemeClr>
          </a:solidFill>
          <a:ln>
            <a:noFill/>
          </a:ln>
          <a:effectLst>
            <a:softEdge rad="127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it-IT"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FF0CC58-FE17-84E3-4BEA-0662401BC5E9}"/>
              </a:ext>
            </a:extLst>
          </p:cNvPr>
          <p:cNvSpPr txBox="1"/>
          <p:nvPr/>
        </p:nvSpPr>
        <p:spPr>
          <a:xfrm>
            <a:off x="1090048" y="2274838"/>
            <a:ext cx="10011905" cy="2308324"/>
          </a:xfrm>
          <a:prstGeom prst="rect">
            <a:avLst/>
          </a:prstGeom>
          <a:noFill/>
        </p:spPr>
        <p:txBody>
          <a:bodyPr wrap="square" rtlCol="0">
            <a:spAutoFit/>
          </a:bodyPr>
          <a:lstStyle/>
          <a:p>
            <a:pPr algn="just"/>
            <a:r>
              <a:rPr lang="it-IT" dirty="0">
                <a:latin typeface="Arial" panose="020B0604020202020204" pitchFamily="34" charset="0"/>
                <a:cs typeface="Arial" panose="020B0604020202020204" pitchFamily="34" charset="0"/>
              </a:rPr>
              <a:t>Il </a:t>
            </a:r>
            <a:r>
              <a:rPr lang="it-IT" b="1" dirty="0">
                <a:latin typeface="Arial" panose="020B0604020202020204" pitchFamily="34" charset="0"/>
                <a:cs typeface="Arial" panose="020B0604020202020204" pitchFamily="34" charset="0"/>
              </a:rPr>
              <a:t>“combinato disposto</a:t>
            </a:r>
            <a:r>
              <a:rPr lang="it-IT" dirty="0">
                <a:latin typeface="Arial" panose="020B0604020202020204" pitchFamily="34" charset="0"/>
                <a:cs typeface="Arial" panose="020B0604020202020204" pitchFamily="34" charset="0"/>
              </a:rPr>
              <a:t>” dei due criteri ermeneutici sopra indicati consente, ad avviso della Sezione, di raggiungere un ragionevole </a:t>
            </a:r>
            <a:r>
              <a:rPr lang="it-IT" b="1" dirty="0">
                <a:latin typeface="Arial" panose="020B0604020202020204" pitchFamily="34" charset="0"/>
                <a:cs typeface="Arial" panose="020B0604020202020204" pitchFamily="34" charset="0"/>
              </a:rPr>
              <a:t>punto di equilibrio tra le opposte esigenze</a:t>
            </a:r>
            <a:r>
              <a:rPr lang="it-IT" dirty="0">
                <a:latin typeface="Arial" panose="020B0604020202020204" pitchFamily="34" charset="0"/>
                <a:cs typeface="Arial" panose="020B0604020202020204" pitchFamily="34" charset="0"/>
              </a:rPr>
              <a:t>, quella, da un lato, di non </a:t>
            </a:r>
            <a:r>
              <a:rPr lang="it-IT" b="1" dirty="0">
                <a:latin typeface="Arial" panose="020B0604020202020204" pitchFamily="34" charset="0"/>
                <a:cs typeface="Arial" panose="020B0604020202020204" pitchFamily="34" charset="0"/>
              </a:rPr>
              <a:t>negare di fatto ogni residua ragion d’essere della speciale configurazione degli educandati femminili dello Stato </a:t>
            </a:r>
            <a:r>
              <a:rPr lang="it-IT" dirty="0">
                <a:latin typeface="Arial" panose="020B0604020202020204" pitchFamily="34" charset="0"/>
                <a:cs typeface="Arial" panose="020B0604020202020204" pitchFamily="34" charset="0"/>
              </a:rPr>
              <a:t>e degli istituti pubblici di educazione femminile, e </a:t>
            </a:r>
            <a:r>
              <a:rPr lang="it-IT" b="1" dirty="0">
                <a:latin typeface="Arial" panose="020B0604020202020204" pitchFamily="34" charset="0"/>
                <a:cs typeface="Arial" panose="020B0604020202020204" pitchFamily="34" charset="0"/>
              </a:rPr>
              <a:t>quella, dall’altro lato, di adeguare il funzionamento di tali enti al sistema</a:t>
            </a:r>
            <a:r>
              <a:rPr lang="it-IT" dirty="0">
                <a:latin typeface="Arial" panose="020B0604020202020204" pitchFamily="34" charset="0"/>
                <a:cs typeface="Arial" panose="020B0604020202020204" pitchFamily="34" charset="0"/>
              </a:rPr>
              <a:t>, ormai di comune e generale applicazione, che vede taluni affari prettamente gestionali e operativi demandati alla competenza del dirigente, anche per la speditezza e maggiore snellezza dei relativi procedimenti e provvedimenti.</a:t>
            </a:r>
          </a:p>
        </p:txBody>
      </p:sp>
      <p:sp>
        <p:nvSpPr>
          <p:cNvPr id="14" name="Rectangle 13">
            <a:extLst>
              <a:ext uri="{FF2B5EF4-FFF2-40B4-BE49-F238E27FC236}">
                <a16:creationId xmlns:a16="http://schemas.microsoft.com/office/drawing/2014/main" id="{9BA304E0-2038-BEC3-36D2-AFBE6496D960}"/>
              </a:ext>
            </a:extLst>
          </p:cNvPr>
          <p:cNvSpPr/>
          <p:nvPr/>
        </p:nvSpPr>
        <p:spPr>
          <a:xfrm rot="16200000">
            <a:off x="6332823" y="528952"/>
            <a:ext cx="93416" cy="9756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ctangle: Rounded Corners 6">
            <a:extLst>
              <a:ext uri="{FF2B5EF4-FFF2-40B4-BE49-F238E27FC236}">
                <a16:creationId xmlns:a16="http://schemas.microsoft.com/office/drawing/2014/main" id="{5CC922C7-3165-80D1-C203-D088BCE66B2B}"/>
              </a:ext>
            </a:extLst>
          </p:cNvPr>
          <p:cNvSpPr/>
          <p:nvPr/>
        </p:nvSpPr>
        <p:spPr>
          <a:xfrm>
            <a:off x="929898" y="1194863"/>
            <a:ext cx="10327633" cy="333214"/>
          </a:xfrm>
          <a:prstGeom prst="roundRect">
            <a:avLst>
              <a:gd name="adj" fmla="val 50000"/>
            </a:avLst>
          </a:prstGeom>
          <a:solidFill>
            <a:srgbClr val="C00000"/>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latin typeface="Arial" panose="020B0604020202020204" pitchFamily="34" charset="0"/>
                <a:cs typeface="Arial" panose="020B0604020202020204" pitchFamily="34" charset="0"/>
              </a:rPr>
              <a:t>COMBINATO DISPOSTO DEI CRITERI</a:t>
            </a:r>
          </a:p>
        </p:txBody>
      </p:sp>
    </p:spTree>
    <p:extLst>
      <p:ext uri="{BB962C8B-B14F-4D97-AF65-F5344CB8AC3E}">
        <p14:creationId xmlns:p14="http://schemas.microsoft.com/office/powerpoint/2010/main" val="2306674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8034FAD-3321-1A13-2BB5-F1DA6B27F337}"/>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7" name="Title 3">
            <a:extLst>
              <a:ext uri="{FF2B5EF4-FFF2-40B4-BE49-F238E27FC236}">
                <a16:creationId xmlns:a16="http://schemas.microsoft.com/office/drawing/2014/main" id="{645048BF-F9B6-8AE1-F42E-D2D3B0F6FE24}"/>
              </a:ext>
            </a:extLst>
          </p:cNvPr>
          <p:cNvSpPr>
            <a:spLocks noGrp="1"/>
          </p:cNvSpPr>
          <p:nvPr>
            <p:ph type="title"/>
          </p:nvPr>
        </p:nvSpPr>
        <p:spPr>
          <a:xfrm>
            <a:off x="0" y="487132"/>
            <a:ext cx="9035512" cy="303212"/>
          </a:xfrm>
        </p:spPr>
        <p:txBody>
          <a:bodyPr vert="horz" lIns="91440" tIns="45720" rIns="91440" bIns="45720" rtlCol="0" anchor="ctr">
            <a:normAutofit fontScale="90000"/>
          </a:bodyPr>
          <a:lstStyle/>
          <a:p>
            <a:r>
              <a:rPr lang="it-IT" altLang="en-US" sz="2800" dirty="0">
                <a:solidFill>
                  <a:schemeClr val="bg1"/>
                </a:solidFill>
                <a:latin typeface="Arial" panose="020B0604020202020204" pitchFamily="34" charset="0"/>
                <a:cs typeface="Arial" panose="020B0604020202020204" pitchFamily="34" charset="0"/>
              </a:rPr>
              <a:t>Obiettivo del lavoro di oggi</a:t>
            </a:r>
          </a:p>
        </p:txBody>
      </p:sp>
      <p:sp>
        <p:nvSpPr>
          <p:cNvPr id="8" name="Rettangolo 9">
            <a:extLst>
              <a:ext uri="{FF2B5EF4-FFF2-40B4-BE49-F238E27FC236}">
                <a16:creationId xmlns:a16="http://schemas.microsoft.com/office/drawing/2014/main" id="{50198ECD-2B1C-2649-686A-0E9E10B16BB8}"/>
              </a:ext>
            </a:extLst>
          </p:cNvPr>
          <p:cNvSpPr/>
          <p:nvPr/>
        </p:nvSpPr>
        <p:spPr>
          <a:xfrm>
            <a:off x="3157" y="2014852"/>
            <a:ext cx="12185763" cy="3735590"/>
          </a:xfrm>
          <a:prstGeom prst="rect">
            <a:avLst/>
          </a:pr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buNone/>
            </a:pPr>
            <a:endParaRPr lang="it-IT" dirty="0">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053D7596-453D-BAC1-AFA5-33EFA4C1689F}"/>
              </a:ext>
            </a:extLst>
          </p:cNvPr>
          <p:cNvSpPr/>
          <p:nvPr/>
        </p:nvSpPr>
        <p:spPr>
          <a:xfrm>
            <a:off x="-3080" y="2014852"/>
            <a:ext cx="1294108" cy="3735590"/>
          </a:xfrm>
          <a:prstGeom prst="rect">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it-IT" dirty="0">
              <a:latin typeface="Arial" panose="020B0604020202020204" pitchFamily="34" charset="0"/>
              <a:cs typeface="Arial" panose="020B0604020202020204" pitchFamily="34" charset="0"/>
            </a:endParaRPr>
          </a:p>
        </p:txBody>
      </p:sp>
      <p:pic>
        <p:nvPicPr>
          <p:cNvPr id="9" name="Graphic 15" descr="Bullseye with solid fill">
            <a:extLst>
              <a:ext uri="{FF2B5EF4-FFF2-40B4-BE49-F238E27FC236}">
                <a16:creationId xmlns:a16="http://schemas.microsoft.com/office/drawing/2014/main" id="{E8DC4ECC-0D8A-DC2C-C6ED-C97A53D80B5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86774" y="2126692"/>
            <a:ext cx="914400" cy="914400"/>
          </a:xfrm>
          <a:prstGeom prst="rect">
            <a:avLst/>
          </a:prstGeom>
          <a:effectLst>
            <a:outerShdw blurRad="50800" dist="38100" dir="8100000" algn="tr" rotWithShape="0">
              <a:prstClr val="black">
                <a:alpha val="40000"/>
              </a:prstClr>
            </a:outerShdw>
          </a:effectLst>
        </p:spPr>
      </p:pic>
      <p:sp>
        <p:nvSpPr>
          <p:cNvPr id="13" name="TextBox 12">
            <a:extLst>
              <a:ext uri="{FF2B5EF4-FFF2-40B4-BE49-F238E27FC236}">
                <a16:creationId xmlns:a16="http://schemas.microsoft.com/office/drawing/2014/main" id="{35D11B2A-77C3-8F56-0BA1-FB16B32B8867}"/>
              </a:ext>
            </a:extLst>
          </p:cNvPr>
          <p:cNvSpPr txBox="1"/>
          <p:nvPr/>
        </p:nvSpPr>
        <p:spPr>
          <a:xfrm>
            <a:off x="1291028" y="2233746"/>
            <a:ext cx="10891654" cy="923330"/>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Obiettivo del presente lavoro non è quindi quello di fare una carrellata e disamina delle norme applicabili alle Istituzioni educative, ma piuttosto capire </a:t>
            </a:r>
          </a:p>
          <a:p>
            <a:endParaRPr lang="it-IT" dirty="0">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F63E7CCA-DEF9-6C34-EDE4-56638B0AD624}"/>
              </a:ext>
            </a:extLst>
          </p:cNvPr>
          <p:cNvSpPr/>
          <p:nvPr/>
        </p:nvSpPr>
        <p:spPr>
          <a:xfrm>
            <a:off x="3249516" y="3287631"/>
            <a:ext cx="5693044" cy="751667"/>
          </a:xfrm>
          <a:prstGeom prst="rect">
            <a:avLst/>
          </a:prstGeom>
          <a:noFill/>
          <a:ln w="28575">
            <a:solidFill>
              <a:schemeClr val="accent2">
                <a:lumMod val="75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800" b="1" dirty="0">
                <a:solidFill>
                  <a:schemeClr val="tx1"/>
                </a:solidFill>
                <a:latin typeface="Arial" panose="020B0604020202020204" pitchFamily="34" charset="0"/>
                <a:cs typeface="Arial" panose="020B0604020202020204" pitchFamily="34" charset="0"/>
              </a:rPr>
              <a:t>COME</a:t>
            </a:r>
          </a:p>
        </p:txBody>
      </p:sp>
      <p:sp>
        <p:nvSpPr>
          <p:cNvPr id="15" name="TextBox 14">
            <a:extLst>
              <a:ext uri="{FF2B5EF4-FFF2-40B4-BE49-F238E27FC236}">
                <a16:creationId xmlns:a16="http://schemas.microsoft.com/office/drawing/2014/main" id="{2534A5CD-BEA6-C0C2-7F56-2E41A28824B1}"/>
              </a:ext>
            </a:extLst>
          </p:cNvPr>
          <p:cNvSpPr txBox="1"/>
          <p:nvPr/>
        </p:nvSpPr>
        <p:spPr>
          <a:xfrm>
            <a:off x="1291027" y="4526866"/>
            <a:ext cx="10891655" cy="1200329"/>
          </a:xfrm>
          <a:prstGeom prst="rect">
            <a:avLst/>
          </a:prstGeom>
          <a:noFill/>
        </p:spPr>
        <p:txBody>
          <a:bodyPr wrap="square" rtlCol="0">
            <a:spAutoFit/>
          </a:bodyPr>
          <a:lstStyle/>
          <a:p>
            <a:r>
              <a:rPr lang="it-IT" dirty="0">
                <a:latin typeface="Arial" panose="020B0604020202020204" pitchFamily="34" charset="0"/>
                <a:cs typeface="Arial" panose="020B0604020202020204" pitchFamily="34" charset="0"/>
              </a:rPr>
              <a:t>Le Istituzioni educative, nelle more degli interventi legislativi, SIANO riuscite a barcamenarsi all’interno del ginepraio normativo esistente e addirittura a reinventarsi un ruolo nel mondo dell’offerta formativa, sposato/usurpato totalmente come abbiamo visto dallo stesso Ministero. </a:t>
            </a:r>
          </a:p>
          <a:p>
            <a:endParaRPr lang="it-I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249801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684C5C2-A61A-AD28-F5E0-178B7E5CBC6B}"/>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6" name="Title 3">
            <a:extLst>
              <a:ext uri="{FF2B5EF4-FFF2-40B4-BE49-F238E27FC236}">
                <a16:creationId xmlns:a16="http://schemas.microsoft.com/office/drawing/2014/main" id="{B471B67E-F380-24BD-90F2-87A15C950954}"/>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Soluzione</a:t>
            </a:r>
          </a:p>
        </p:txBody>
      </p:sp>
      <p:grpSp>
        <p:nvGrpSpPr>
          <p:cNvPr id="7" name="Group 6">
            <a:extLst>
              <a:ext uri="{FF2B5EF4-FFF2-40B4-BE49-F238E27FC236}">
                <a16:creationId xmlns:a16="http://schemas.microsoft.com/office/drawing/2014/main" id="{DEC6A0D4-235D-D040-9147-73640DAD3710}"/>
              </a:ext>
            </a:extLst>
          </p:cNvPr>
          <p:cNvGrpSpPr/>
          <p:nvPr/>
        </p:nvGrpSpPr>
        <p:grpSpPr>
          <a:xfrm>
            <a:off x="838200" y="1839358"/>
            <a:ext cx="10515600" cy="4109180"/>
            <a:chOff x="838200" y="1374410"/>
            <a:chExt cx="10515600" cy="4109180"/>
          </a:xfrm>
        </p:grpSpPr>
        <p:sp>
          <p:nvSpPr>
            <p:cNvPr id="3" name="Rectangle 2">
              <a:extLst>
                <a:ext uri="{FF2B5EF4-FFF2-40B4-BE49-F238E27FC236}">
                  <a16:creationId xmlns:a16="http://schemas.microsoft.com/office/drawing/2014/main" id="{9A9CE27E-DDF4-A568-E517-B28A67F45E16}"/>
                </a:ext>
              </a:extLst>
            </p:cNvPr>
            <p:cNvSpPr/>
            <p:nvPr/>
          </p:nvSpPr>
          <p:spPr>
            <a:xfrm>
              <a:off x="838200" y="1431842"/>
              <a:ext cx="10515600" cy="4051748"/>
            </a:xfrm>
            <a:prstGeom prst="rect">
              <a:avLst/>
            </a:prstGeom>
            <a:solidFill>
              <a:schemeClr val="accent2">
                <a:lumMod val="20000"/>
                <a:lumOff val="80000"/>
              </a:schemeClr>
            </a:solidFill>
            <a:ln>
              <a:noFill/>
            </a:ln>
            <a:effectLst>
              <a:softEdge rad="127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FF0CC58-FE17-84E3-4BEA-0662401BC5E9}"/>
                </a:ext>
              </a:extLst>
            </p:cNvPr>
            <p:cNvSpPr txBox="1"/>
            <p:nvPr/>
          </p:nvSpPr>
          <p:spPr>
            <a:xfrm>
              <a:off x="1090048" y="2452081"/>
              <a:ext cx="10011905" cy="2031325"/>
            </a:xfrm>
            <a:prstGeom prst="rect">
              <a:avLst/>
            </a:prstGeom>
            <a:noFill/>
          </p:spPr>
          <p:txBody>
            <a:bodyPr wrap="square" rtlCol="0">
              <a:spAutoFit/>
            </a:bodyPr>
            <a:lstStyle/>
            <a:p>
              <a:pPr algn="just"/>
              <a:r>
                <a:rPr lang="it-IT" dirty="0">
                  <a:latin typeface="Arial" panose="020B0604020202020204" pitchFamily="34" charset="0"/>
                  <a:cs typeface="Arial" panose="020B0604020202020204" pitchFamily="34" charset="0"/>
                </a:rPr>
                <a:t>una soluzione intermedia, che possa distinguere, all’interno delle plurime attribuzioni funzionali del consiglio di amministrazione degli educandati femminili dello Stato e degli istituti pubblici di educazione femminile</a:t>
              </a:r>
              <a:r>
                <a:rPr lang="it-IT" b="1" dirty="0">
                  <a:latin typeface="Arial" panose="020B0604020202020204" pitchFamily="34" charset="0"/>
                  <a:cs typeface="Arial" panose="020B0604020202020204" pitchFamily="34" charset="0"/>
                </a:rPr>
                <a:t>, tra quelle di indirizzo – che possono conservarsi in capo all’organo collegiale</a:t>
              </a:r>
              <a:r>
                <a:rPr lang="it-IT" dirty="0">
                  <a:latin typeface="Arial" panose="020B0604020202020204" pitchFamily="34" charset="0"/>
                  <a:cs typeface="Arial" panose="020B0604020202020204" pitchFamily="34" charset="0"/>
                </a:rPr>
                <a:t> in quanto non incompatibili con la nuova dislocazione delle funzioni volute dal d.lgs. 165 del 2001 – </a:t>
              </a:r>
              <a:r>
                <a:rPr lang="it-IT" b="1" dirty="0">
                  <a:latin typeface="Arial" panose="020B0604020202020204" pitchFamily="34" charset="0"/>
                  <a:cs typeface="Arial" panose="020B0604020202020204" pitchFamily="34" charset="0"/>
                </a:rPr>
                <a:t>e quelle di gestione – </a:t>
              </a:r>
              <a:r>
                <a:rPr lang="it-IT" dirty="0">
                  <a:latin typeface="Arial" panose="020B0604020202020204" pitchFamily="34" charset="0"/>
                  <a:cs typeface="Arial" panose="020B0604020202020204" pitchFamily="34" charset="0"/>
                </a:rPr>
                <a:t>che dovrebbero, invece, essere sottratte al consiglio di amministrazione per abrogazione tacita e riferite, ex d.lgs. n. 165 del 2001, al </a:t>
              </a:r>
              <a:r>
                <a:rPr lang="it-IT" b="1" dirty="0">
                  <a:latin typeface="Arial" panose="020B0604020202020204" pitchFamily="34" charset="0"/>
                  <a:cs typeface="Arial" panose="020B0604020202020204" pitchFamily="34" charset="0"/>
                </a:rPr>
                <a:t>dirigente scolastico </a:t>
              </a:r>
              <a:r>
                <a:rPr lang="it-IT" dirty="0">
                  <a:latin typeface="Arial" panose="020B0604020202020204" pitchFamily="34" charset="0"/>
                  <a:cs typeface="Arial" panose="020B0604020202020204" pitchFamily="34" charset="0"/>
                </a:rPr>
                <a:t>preposto all’istituzione educativa annessa. </a:t>
              </a:r>
            </a:p>
          </p:txBody>
        </p:sp>
        <p:sp>
          <p:nvSpPr>
            <p:cNvPr id="11" name="Rectangle 10">
              <a:extLst>
                <a:ext uri="{FF2B5EF4-FFF2-40B4-BE49-F238E27FC236}">
                  <a16:creationId xmlns:a16="http://schemas.microsoft.com/office/drawing/2014/main" id="{1E9650B4-D192-4E79-4B1B-FE2A29B8F60C}"/>
                </a:ext>
              </a:extLst>
            </p:cNvPr>
            <p:cNvSpPr/>
            <p:nvPr/>
          </p:nvSpPr>
          <p:spPr>
            <a:xfrm rot="16200000">
              <a:off x="5761889" y="-2933298"/>
              <a:ext cx="93416" cy="9792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ctangle 13">
              <a:extLst>
                <a:ext uri="{FF2B5EF4-FFF2-40B4-BE49-F238E27FC236}">
                  <a16:creationId xmlns:a16="http://schemas.microsoft.com/office/drawing/2014/main" id="{9BA304E0-2038-BEC3-36D2-AFBE6496D960}"/>
                </a:ext>
              </a:extLst>
            </p:cNvPr>
            <p:cNvSpPr/>
            <p:nvPr/>
          </p:nvSpPr>
          <p:spPr>
            <a:xfrm rot="16200000">
              <a:off x="6332823" y="40755"/>
              <a:ext cx="93416" cy="9756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ctangle: Rounded Corners 14">
              <a:extLst>
                <a:ext uri="{FF2B5EF4-FFF2-40B4-BE49-F238E27FC236}">
                  <a16:creationId xmlns:a16="http://schemas.microsoft.com/office/drawing/2014/main" id="{C184AA6D-8290-8AE0-F569-6DA7D8E08B3E}"/>
                </a:ext>
              </a:extLst>
            </p:cNvPr>
            <p:cNvSpPr/>
            <p:nvPr/>
          </p:nvSpPr>
          <p:spPr>
            <a:xfrm>
              <a:off x="4740180" y="1374410"/>
              <a:ext cx="2711640" cy="333214"/>
            </a:xfrm>
            <a:prstGeom prst="roundRect">
              <a:avLst>
                <a:gd name="adj" fmla="val 50000"/>
              </a:avLst>
            </a:prstGeom>
            <a:solidFill>
              <a:srgbClr val="C00000"/>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latin typeface="Arial" panose="020B0604020202020204" pitchFamily="34" charset="0"/>
                  <a:cs typeface="Arial" panose="020B0604020202020204" pitchFamily="34" charset="0"/>
                </a:rPr>
                <a:t>Soluzione Intermedia</a:t>
              </a:r>
            </a:p>
          </p:txBody>
        </p:sp>
      </p:grpSp>
    </p:spTree>
    <p:extLst>
      <p:ext uri="{BB962C8B-B14F-4D97-AF65-F5344CB8AC3E}">
        <p14:creationId xmlns:p14="http://schemas.microsoft.com/office/powerpoint/2010/main" val="405596856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954E4FE-19E0-607B-C0D0-4806FFCDDA51}"/>
              </a:ext>
            </a:extLst>
          </p:cNvPr>
          <p:cNvSpPr/>
          <p:nvPr/>
        </p:nvSpPr>
        <p:spPr>
          <a:xfrm>
            <a:off x="838200" y="1624367"/>
            <a:ext cx="10515600" cy="4924206"/>
          </a:xfrm>
          <a:prstGeom prst="rect">
            <a:avLst/>
          </a:prstGeom>
          <a:solidFill>
            <a:schemeClr val="accent2">
              <a:lumMod val="20000"/>
              <a:lumOff val="80000"/>
            </a:schemeClr>
          </a:solidFill>
          <a:ln>
            <a:noFill/>
          </a:ln>
          <a:effectLst>
            <a:softEdge rad="127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F684C5C2-A61A-AD28-F5E0-178B7E5CBC6B}"/>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6" name="Title 3">
            <a:extLst>
              <a:ext uri="{FF2B5EF4-FFF2-40B4-BE49-F238E27FC236}">
                <a16:creationId xmlns:a16="http://schemas.microsoft.com/office/drawing/2014/main" id="{B471B67E-F380-24BD-90F2-87A15C950954}"/>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comma 7 dell’art. 204 del d.lgs. n. 297 del 1994 </a:t>
            </a:r>
          </a:p>
        </p:txBody>
      </p:sp>
      <p:sp>
        <p:nvSpPr>
          <p:cNvPr id="8" name="TextBox 7">
            <a:extLst>
              <a:ext uri="{FF2B5EF4-FFF2-40B4-BE49-F238E27FC236}">
                <a16:creationId xmlns:a16="http://schemas.microsoft.com/office/drawing/2014/main" id="{7D67CA9C-7741-1838-DBA9-578755FDE829}"/>
              </a:ext>
            </a:extLst>
          </p:cNvPr>
          <p:cNvSpPr txBox="1"/>
          <p:nvPr/>
        </p:nvSpPr>
        <p:spPr>
          <a:xfrm>
            <a:off x="2585296" y="2069024"/>
            <a:ext cx="2007030" cy="338554"/>
          </a:xfrm>
          <a:prstGeom prst="rect">
            <a:avLst/>
          </a:prstGeom>
          <a:noFill/>
        </p:spPr>
        <p:txBody>
          <a:bodyPr wrap="square" rtlCol="0">
            <a:spAutoFit/>
          </a:bodyPr>
          <a:lstStyle/>
          <a:p>
            <a:pPr algn="ctr"/>
            <a:r>
              <a:rPr lang="it-IT" sz="1600" dirty="0">
                <a:latin typeface="Arial" panose="020B0604020202020204" pitchFamily="34" charset="0"/>
                <a:cs typeface="Arial" panose="020B0604020202020204" pitchFamily="34" charset="0"/>
              </a:rPr>
              <a:t>CDA</a:t>
            </a:r>
          </a:p>
        </p:txBody>
      </p:sp>
      <p:sp>
        <p:nvSpPr>
          <p:cNvPr id="9" name="TextBox 8">
            <a:extLst>
              <a:ext uri="{FF2B5EF4-FFF2-40B4-BE49-F238E27FC236}">
                <a16:creationId xmlns:a16="http://schemas.microsoft.com/office/drawing/2014/main" id="{2E3F7B8A-7C12-3C5B-691A-E07ECAAF8AF0}"/>
              </a:ext>
            </a:extLst>
          </p:cNvPr>
          <p:cNvSpPr txBox="1"/>
          <p:nvPr/>
        </p:nvSpPr>
        <p:spPr>
          <a:xfrm>
            <a:off x="1341506" y="2611464"/>
            <a:ext cx="4494610" cy="2554545"/>
          </a:xfrm>
          <a:prstGeom prst="rect">
            <a:avLst/>
          </a:prstGeom>
          <a:noFill/>
        </p:spPr>
        <p:txBody>
          <a:bodyPr wrap="square" rtlCol="0">
            <a:spAutoFit/>
          </a:bodyPr>
          <a:lstStyle/>
          <a:p>
            <a:pPr algn="just"/>
            <a:r>
              <a:rPr lang="it-IT" sz="1600" dirty="0">
                <a:latin typeface="Arial" panose="020B0604020202020204" pitchFamily="34" charset="0"/>
                <a:cs typeface="Arial" panose="020B0604020202020204" pitchFamily="34" charset="0"/>
              </a:rPr>
              <a:t>appaiono propriamente e tipicamente riferibili all’organo collegiale quelle, di indirizzo strategico e di sorveglianza, relative alla deliberazione del bilancio di previsione e del conto consuntivo, alla misura delle rette e di ogni altra contribuzione, all'incremento del patrimonio, alla vigilanza sulla direttrice e, per suo tramite, sul restante personale di ogni categoria e grado e sul funzionamento del convitto e delle scuole</a:t>
            </a:r>
          </a:p>
        </p:txBody>
      </p:sp>
      <p:cxnSp>
        <p:nvCxnSpPr>
          <p:cNvPr id="16" name="Straight Connector 15">
            <a:extLst>
              <a:ext uri="{FF2B5EF4-FFF2-40B4-BE49-F238E27FC236}">
                <a16:creationId xmlns:a16="http://schemas.microsoft.com/office/drawing/2014/main" id="{9A02BA8F-3448-8BCB-2F8B-A79ECDA0B455}"/>
              </a:ext>
            </a:extLst>
          </p:cNvPr>
          <p:cNvCxnSpPr>
            <a:cxnSpLocks/>
          </p:cNvCxnSpPr>
          <p:nvPr/>
        </p:nvCxnSpPr>
        <p:spPr>
          <a:xfrm>
            <a:off x="2560244" y="2412271"/>
            <a:ext cx="2057134"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4E25C91-36E9-C299-E9BE-93CF7453C3F7}"/>
              </a:ext>
            </a:extLst>
          </p:cNvPr>
          <p:cNvSpPr txBox="1"/>
          <p:nvPr/>
        </p:nvSpPr>
        <p:spPr>
          <a:xfrm>
            <a:off x="7565181" y="2069024"/>
            <a:ext cx="2366149" cy="338554"/>
          </a:xfrm>
          <a:prstGeom prst="rect">
            <a:avLst/>
          </a:prstGeom>
          <a:noFill/>
        </p:spPr>
        <p:txBody>
          <a:bodyPr wrap="square" rtlCol="0">
            <a:spAutoFit/>
          </a:bodyPr>
          <a:lstStyle/>
          <a:p>
            <a:pPr algn="ctr"/>
            <a:r>
              <a:rPr lang="it-IT" sz="1600" dirty="0">
                <a:latin typeface="Arial" panose="020B0604020202020204" pitchFamily="34" charset="0"/>
                <a:cs typeface="Arial" panose="020B0604020202020204" pitchFamily="34" charset="0"/>
              </a:rPr>
              <a:t>Dirigente</a:t>
            </a:r>
          </a:p>
        </p:txBody>
      </p:sp>
      <p:sp>
        <p:nvSpPr>
          <p:cNvPr id="13" name="TextBox 12">
            <a:extLst>
              <a:ext uri="{FF2B5EF4-FFF2-40B4-BE49-F238E27FC236}">
                <a16:creationId xmlns:a16="http://schemas.microsoft.com/office/drawing/2014/main" id="{B9D98B3B-6B0D-F56A-3941-8773F2408264}"/>
              </a:ext>
            </a:extLst>
          </p:cNvPr>
          <p:cNvSpPr txBox="1"/>
          <p:nvPr/>
        </p:nvSpPr>
        <p:spPr>
          <a:xfrm>
            <a:off x="6355885" y="2611464"/>
            <a:ext cx="4784740" cy="2062103"/>
          </a:xfrm>
          <a:prstGeom prst="rect">
            <a:avLst/>
          </a:prstGeom>
          <a:noFill/>
        </p:spPr>
        <p:txBody>
          <a:bodyPr wrap="square" rtlCol="0">
            <a:spAutoFit/>
          </a:bodyPr>
          <a:lstStyle/>
          <a:p>
            <a:pPr algn="just"/>
            <a:r>
              <a:rPr lang="it-IT" sz="1600" dirty="0">
                <a:latin typeface="Arial" panose="020B0604020202020204" pitchFamily="34" charset="0"/>
                <a:cs typeface="Arial" panose="020B0604020202020204" pitchFamily="34" charset="0"/>
              </a:rPr>
              <a:t>competenza dirigenziale, le attribuzioni relative ai contratti e convenzioni di qualsiasi natura, alle azioni da promuovere o sostenere in giudizio, alla cura della conservazione del patrimonio (intesa come attività gestionale e negoziale preordinata alla conservazione, manutenzione, pulizia, custodia e sorveglianza, climatizzazione, etc. dei beni in dotazione). </a:t>
            </a:r>
          </a:p>
        </p:txBody>
      </p:sp>
      <p:cxnSp>
        <p:nvCxnSpPr>
          <p:cNvPr id="17" name="Straight Connector 16">
            <a:extLst>
              <a:ext uri="{FF2B5EF4-FFF2-40B4-BE49-F238E27FC236}">
                <a16:creationId xmlns:a16="http://schemas.microsoft.com/office/drawing/2014/main" id="{90C288CC-C1A0-B5DB-9F11-1345A771D7C3}"/>
              </a:ext>
            </a:extLst>
          </p:cNvPr>
          <p:cNvCxnSpPr>
            <a:cxnSpLocks/>
          </p:cNvCxnSpPr>
          <p:nvPr/>
        </p:nvCxnSpPr>
        <p:spPr>
          <a:xfrm>
            <a:off x="7719688" y="2412271"/>
            <a:ext cx="2057134"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87DE6909-DB1C-206A-60A0-6C0887F935D2}"/>
              </a:ext>
            </a:extLst>
          </p:cNvPr>
          <p:cNvSpPr/>
          <p:nvPr/>
        </p:nvSpPr>
        <p:spPr>
          <a:xfrm>
            <a:off x="6049292" y="1712563"/>
            <a:ext cx="93416" cy="4824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45342806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684C5C2-A61A-AD28-F5E0-178B7E5CBC6B}"/>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6" name="Title 3">
            <a:extLst>
              <a:ext uri="{FF2B5EF4-FFF2-40B4-BE49-F238E27FC236}">
                <a16:creationId xmlns:a16="http://schemas.microsoft.com/office/drawing/2014/main" id="{B471B67E-F380-24BD-90F2-87A15C950954}"/>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Conclusione</a:t>
            </a:r>
          </a:p>
        </p:txBody>
      </p:sp>
      <p:sp>
        <p:nvSpPr>
          <p:cNvPr id="3" name="Rectangle 2">
            <a:extLst>
              <a:ext uri="{FF2B5EF4-FFF2-40B4-BE49-F238E27FC236}">
                <a16:creationId xmlns:a16="http://schemas.microsoft.com/office/drawing/2014/main" id="{9A9CE27E-DDF4-A568-E517-B28A67F45E16}"/>
              </a:ext>
            </a:extLst>
          </p:cNvPr>
          <p:cNvSpPr/>
          <p:nvPr/>
        </p:nvSpPr>
        <p:spPr>
          <a:xfrm>
            <a:off x="838200" y="1896790"/>
            <a:ext cx="10515600" cy="4051748"/>
          </a:xfrm>
          <a:prstGeom prst="rect">
            <a:avLst/>
          </a:prstGeom>
          <a:solidFill>
            <a:schemeClr val="accent2">
              <a:lumMod val="20000"/>
              <a:lumOff val="80000"/>
            </a:schemeClr>
          </a:solidFill>
          <a:ln>
            <a:noFill/>
          </a:ln>
          <a:effectLst>
            <a:softEdge rad="1270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FF0CC58-FE17-84E3-4BEA-0662401BC5E9}"/>
              </a:ext>
            </a:extLst>
          </p:cNvPr>
          <p:cNvSpPr txBox="1"/>
          <p:nvPr/>
        </p:nvSpPr>
        <p:spPr>
          <a:xfrm>
            <a:off x="1090048" y="3137834"/>
            <a:ext cx="10011905" cy="1569660"/>
          </a:xfrm>
          <a:prstGeom prst="rect">
            <a:avLst/>
          </a:prstGeom>
          <a:noFill/>
        </p:spPr>
        <p:txBody>
          <a:bodyPr wrap="square" rtlCol="0">
            <a:spAutoFit/>
          </a:bodyPr>
          <a:lstStyle/>
          <a:p>
            <a:pPr algn="just"/>
            <a:r>
              <a:rPr lang="it-IT" sz="1600" dirty="0">
                <a:latin typeface="Arial" panose="020B0604020202020204" pitchFamily="34" charset="0"/>
                <a:cs typeface="Arial" panose="020B0604020202020204" pitchFamily="34" charset="0"/>
              </a:rPr>
              <a:t>Naturalmente occorrerà che il Ministero richiedente, vuoi mettendo finalmente mano allo speciale regolamento previsto dagli artt. 204 e 205 del d.lgs. n. 297 del 1994, vuoi ricorrendo a più semplici e ordinari strumenti amministrativi (e non normativi) di indirizzo e coordinamento delle attività degli istituti vigilati, quali circolari e altri atti generali, potrà e dovrà dettare appositi criteri di ordine e razionalità nell’amministrazione degli tali da risolvere e appianare ogni altro dubbio applicativo di dettaglio che dovesse emergere nella pratica. </a:t>
            </a:r>
          </a:p>
        </p:txBody>
      </p:sp>
      <p:sp>
        <p:nvSpPr>
          <p:cNvPr id="11" name="Rectangle 10">
            <a:extLst>
              <a:ext uri="{FF2B5EF4-FFF2-40B4-BE49-F238E27FC236}">
                <a16:creationId xmlns:a16="http://schemas.microsoft.com/office/drawing/2014/main" id="{1E9650B4-D192-4E79-4B1B-FE2A29B8F60C}"/>
              </a:ext>
            </a:extLst>
          </p:cNvPr>
          <p:cNvSpPr/>
          <p:nvPr/>
        </p:nvSpPr>
        <p:spPr>
          <a:xfrm rot="16200000">
            <a:off x="5761889" y="-2468350"/>
            <a:ext cx="93416" cy="9792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ctangle 13">
            <a:extLst>
              <a:ext uri="{FF2B5EF4-FFF2-40B4-BE49-F238E27FC236}">
                <a16:creationId xmlns:a16="http://schemas.microsoft.com/office/drawing/2014/main" id="{9BA304E0-2038-BEC3-36D2-AFBE6496D960}"/>
              </a:ext>
            </a:extLst>
          </p:cNvPr>
          <p:cNvSpPr/>
          <p:nvPr/>
        </p:nvSpPr>
        <p:spPr>
          <a:xfrm rot="16200000">
            <a:off x="6332823" y="505703"/>
            <a:ext cx="93416" cy="9756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ctangle: Rounded Corners 14">
            <a:extLst>
              <a:ext uri="{FF2B5EF4-FFF2-40B4-BE49-F238E27FC236}">
                <a16:creationId xmlns:a16="http://schemas.microsoft.com/office/drawing/2014/main" id="{C184AA6D-8290-8AE0-F569-6DA7D8E08B3E}"/>
              </a:ext>
            </a:extLst>
          </p:cNvPr>
          <p:cNvSpPr/>
          <p:nvPr/>
        </p:nvSpPr>
        <p:spPr>
          <a:xfrm>
            <a:off x="4740180" y="1839358"/>
            <a:ext cx="2711640" cy="333214"/>
          </a:xfrm>
          <a:prstGeom prst="roundRect">
            <a:avLst>
              <a:gd name="adj" fmla="val 50000"/>
            </a:avLst>
          </a:prstGeom>
          <a:solidFill>
            <a:srgbClr val="C00000"/>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b="1" dirty="0">
                <a:latin typeface="Arial" panose="020B0604020202020204" pitchFamily="34" charset="0"/>
                <a:cs typeface="Arial" panose="020B0604020202020204" pitchFamily="34" charset="0"/>
              </a:rPr>
              <a:t>CDS</a:t>
            </a:r>
          </a:p>
        </p:txBody>
      </p:sp>
    </p:spTree>
    <p:extLst>
      <p:ext uri="{BB962C8B-B14F-4D97-AF65-F5344CB8AC3E}">
        <p14:creationId xmlns:p14="http://schemas.microsoft.com/office/powerpoint/2010/main" val="11991733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03212"/>
          </a:xfrm>
          <a:prstGeom prst="rect">
            <a:avLst/>
          </a:prstGeom>
        </p:spPr>
        <p:txBody>
          <a:bodyPr>
            <a:noAutofit/>
          </a:bodyPr>
          <a:lstStyle>
            <a:defPPr>
              <a:defRPr lang="it-IT"/>
            </a:defPPr>
            <a:lvl1pPr>
              <a:lnSpc>
                <a:spcPct val="90000"/>
              </a:lnSpc>
              <a:spcBef>
                <a:spcPct val="0"/>
              </a:spcBef>
              <a:buNone/>
              <a:defRPr sz="2500">
                <a:solidFill>
                  <a:schemeClr val="bg1"/>
                </a:solidFill>
                <a:latin typeface="Arial" panose="020B0604020202020204" pitchFamily="34" charset="0"/>
                <a:ea typeface="+mj-ea"/>
                <a:cs typeface="Arial" panose="020B0604020202020204" pitchFamily="34" charset="0"/>
              </a:defRPr>
            </a:lvl1pPr>
          </a:lstStyle>
          <a:p>
            <a:r>
              <a:rPr lang="it-IT" altLang="en-US" dirty="0"/>
              <a:t>Altre piccole questioni aperte</a:t>
            </a:r>
          </a:p>
        </p:txBody>
      </p:sp>
      <p:sp>
        <p:nvSpPr>
          <p:cNvPr id="2" name="Rectangle 1">
            <a:extLst>
              <a:ext uri="{FF2B5EF4-FFF2-40B4-BE49-F238E27FC236}">
                <a16:creationId xmlns:a16="http://schemas.microsoft.com/office/drawing/2014/main" id="{FB0FBCDD-0AD9-9DA9-DB12-61C1DAF1375C}"/>
              </a:ext>
            </a:extLst>
          </p:cNvPr>
          <p:cNvSpPr/>
          <p:nvPr/>
        </p:nvSpPr>
        <p:spPr>
          <a:xfrm>
            <a:off x="404247" y="1474965"/>
            <a:ext cx="11383505" cy="5203596"/>
          </a:xfrm>
          <a:prstGeom prst="rect">
            <a:avLst/>
          </a:prstGeom>
          <a:solidFill>
            <a:schemeClr val="accent2">
              <a:lumMod val="20000"/>
              <a:lumOff val="80000"/>
              <a:alpha val="10000"/>
            </a:schemeClr>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60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51232214-1A23-A67F-2F7C-173F06BBA8ED}"/>
              </a:ext>
            </a:extLst>
          </p:cNvPr>
          <p:cNvSpPr/>
          <p:nvPr/>
        </p:nvSpPr>
        <p:spPr>
          <a:xfrm>
            <a:off x="652047" y="1644386"/>
            <a:ext cx="224726" cy="4726482"/>
          </a:xfrm>
          <a:prstGeom prst="rect">
            <a:avLst/>
          </a:prstGeom>
          <a:solidFill>
            <a:srgbClr val="F4B183"/>
          </a:solidFill>
          <a:ln>
            <a:noFill/>
          </a:ln>
          <a:effectLst>
            <a:softEdge rad="6350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sz="1600">
              <a:latin typeface="Arial" panose="020B0604020202020204" pitchFamily="34" charset="0"/>
              <a:cs typeface="Arial" panose="020B0604020202020204" pitchFamily="34" charset="0"/>
            </a:endParaRPr>
          </a:p>
        </p:txBody>
      </p:sp>
      <p:grpSp>
        <p:nvGrpSpPr>
          <p:cNvPr id="6" name="Group 5">
            <a:extLst>
              <a:ext uri="{FF2B5EF4-FFF2-40B4-BE49-F238E27FC236}">
                <a16:creationId xmlns:a16="http://schemas.microsoft.com/office/drawing/2014/main" id="{DFE89A7B-0439-99DF-F873-FCBA016F9260}"/>
              </a:ext>
            </a:extLst>
          </p:cNvPr>
          <p:cNvGrpSpPr/>
          <p:nvPr/>
        </p:nvGrpSpPr>
        <p:grpSpPr>
          <a:xfrm>
            <a:off x="586180" y="1699097"/>
            <a:ext cx="10898064" cy="830997"/>
            <a:chOff x="350650" y="4301019"/>
            <a:chExt cx="10898064" cy="830997"/>
          </a:xfrm>
        </p:grpSpPr>
        <p:sp>
          <p:nvSpPr>
            <p:cNvPr id="7" name="Oval 6">
              <a:extLst>
                <a:ext uri="{FF2B5EF4-FFF2-40B4-BE49-F238E27FC236}">
                  <a16:creationId xmlns:a16="http://schemas.microsoft.com/office/drawing/2014/main" id="{8A7B9BA0-0D94-2312-E1E2-8B108A10AB46}"/>
                </a:ext>
              </a:extLst>
            </p:cNvPr>
            <p:cNvSpPr/>
            <p:nvPr/>
          </p:nvSpPr>
          <p:spPr>
            <a:xfrm>
              <a:off x="350650" y="4429921"/>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1</a:t>
              </a:r>
            </a:p>
          </p:txBody>
        </p:sp>
        <p:sp>
          <p:nvSpPr>
            <p:cNvPr id="8" name="TextBox 7">
              <a:extLst>
                <a:ext uri="{FF2B5EF4-FFF2-40B4-BE49-F238E27FC236}">
                  <a16:creationId xmlns:a16="http://schemas.microsoft.com/office/drawing/2014/main" id="{B445A1C9-4A88-4531-69C2-0625C1D00E5E}"/>
                </a:ext>
              </a:extLst>
            </p:cNvPr>
            <p:cNvSpPr txBox="1"/>
            <p:nvPr/>
          </p:nvSpPr>
          <p:spPr>
            <a:xfrm>
              <a:off x="656740" y="4301019"/>
              <a:ext cx="10591974" cy="830997"/>
            </a:xfrm>
            <a:prstGeom prst="rect">
              <a:avLst/>
            </a:prstGeom>
            <a:noFill/>
          </p:spPr>
          <p:txBody>
            <a:bodyPr wrap="square" rtlCol="0">
              <a:spAutoFit/>
            </a:bodyPr>
            <a:lstStyle/>
            <a:p>
              <a:pPr algn="just"/>
              <a:r>
                <a:rPr lang="it-IT" sz="1600" dirty="0">
                  <a:latin typeface="Arial" panose="020B0604020202020204" pitchFamily="34" charset="0"/>
                  <a:cs typeface="Arial" panose="020B0604020202020204" pitchFamily="34" charset="0"/>
                </a:rPr>
                <a:t>Attribuzione di più codici meccanografici , uno per ciascun ordine di scuola e più codici per la scuola primaria con evidenti difficoltà nella gestione del SIDI per organici, gestione personale , abilitazioni utenze e contesti, rendicontazioni, trasmissione flussi </a:t>
              </a:r>
              <a:r>
                <a:rPr lang="it-IT" sz="1600" dirty="0" err="1">
                  <a:latin typeface="Arial" panose="020B0604020202020204" pitchFamily="34" charset="0"/>
                  <a:cs typeface="Arial" panose="020B0604020202020204" pitchFamily="34" charset="0"/>
                </a:rPr>
                <a:t>etc</a:t>
              </a:r>
              <a:r>
                <a:rPr lang="it-IT" sz="1600" dirty="0">
                  <a:latin typeface="Arial" panose="020B0604020202020204" pitchFamily="34" charset="0"/>
                  <a:cs typeface="Arial" panose="020B0604020202020204" pitchFamily="34" charset="0"/>
                </a:rPr>
                <a:t> RILEVAZIONE STATISTICA ASSENZACARTA DELLO STUDENTE/</a:t>
              </a:r>
              <a:r>
                <a:rPr lang="it-IT" sz="1600" dirty="0" err="1">
                  <a:latin typeface="Arial" panose="020B0604020202020204" pitchFamily="34" charset="0"/>
                  <a:cs typeface="Arial" panose="020B0604020202020204" pitchFamily="34" charset="0"/>
                </a:rPr>
                <a:t>pagopa</a:t>
              </a:r>
              <a:endParaRPr lang="it-IT" sz="1600" dirty="0">
                <a:latin typeface="Arial" panose="020B0604020202020204" pitchFamily="34" charset="0"/>
                <a:cs typeface="Arial" panose="020B0604020202020204" pitchFamily="34" charset="0"/>
              </a:endParaRPr>
            </a:p>
          </p:txBody>
        </p:sp>
      </p:grpSp>
      <p:grpSp>
        <p:nvGrpSpPr>
          <p:cNvPr id="9" name="Group 8">
            <a:extLst>
              <a:ext uri="{FF2B5EF4-FFF2-40B4-BE49-F238E27FC236}">
                <a16:creationId xmlns:a16="http://schemas.microsoft.com/office/drawing/2014/main" id="{1CBC8F42-C654-8C45-C347-37A54BCA9213}"/>
              </a:ext>
            </a:extLst>
          </p:cNvPr>
          <p:cNvGrpSpPr/>
          <p:nvPr/>
        </p:nvGrpSpPr>
        <p:grpSpPr>
          <a:xfrm>
            <a:off x="586180" y="2846545"/>
            <a:ext cx="10898064" cy="338554"/>
            <a:chOff x="350650" y="5083405"/>
            <a:chExt cx="10898064" cy="338554"/>
          </a:xfrm>
        </p:grpSpPr>
        <p:sp>
          <p:nvSpPr>
            <p:cNvPr id="10" name="Oval 9">
              <a:extLst>
                <a:ext uri="{FF2B5EF4-FFF2-40B4-BE49-F238E27FC236}">
                  <a16:creationId xmlns:a16="http://schemas.microsoft.com/office/drawing/2014/main" id="{8153E750-535E-E049-5EB6-DA5C022D3D32}"/>
                </a:ext>
              </a:extLst>
            </p:cNvPr>
            <p:cNvSpPr/>
            <p:nvPr/>
          </p:nvSpPr>
          <p:spPr>
            <a:xfrm>
              <a:off x="350650" y="5087609"/>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2</a:t>
              </a:r>
            </a:p>
          </p:txBody>
        </p:sp>
        <p:sp>
          <p:nvSpPr>
            <p:cNvPr id="11" name="TextBox 10">
              <a:extLst>
                <a:ext uri="{FF2B5EF4-FFF2-40B4-BE49-F238E27FC236}">
                  <a16:creationId xmlns:a16="http://schemas.microsoft.com/office/drawing/2014/main" id="{DF2762B3-5BF8-6DA2-9C69-F6474F3728F2}"/>
                </a:ext>
              </a:extLst>
            </p:cNvPr>
            <p:cNvSpPr txBox="1"/>
            <p:nvPr/>
          </p:nvSpPr>
          <p:spPr>
            <a:xfrm>
              <a:off x="656740" y="5083405"/>
              <a:ext cx="10591974" cy="338554"/>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MOF e contrattazione d’Istituto , unita o divisa ?</a:t>
              </a:r>
            </a:p>
          </p:txBody>
        </p:sp>
      </p:grpSp>
      <p:grpSp>
        <p:nvGrpSpPr>
          <p:cNvPr id="14" name="Group 13">
            <a:extLst>
              <a:ext uri="{FF2B5EF4-FFF2-40B4-BE49-F238E27FC236}">
                <a16:creationId xmlns:a16="http://schemas.microsoft.com/office/drawing/2014/main" id="{9665AF48-E404-BF4D-6551-6B0878E5C93A}"/>
              </a:ext>
            </a:extLst>
          </p:cNvPr>
          <p:cNvGrpSpPr/>
          <p:nvPr/>
        </p:nvGrpSpPr>
        <p:grpSpPr>
          <a:xfrm>
            <a:off x="586180" y="3596800"/>
            <a:ext cx="10898065" cy="338554"/>
            <a:chOff x="350650" y="3017394"/>
            <a:chExt cx="10898065" cy="338554"/>
          </a:xfrm>
        </p:grpSpPr>
        <p:sp>
          <p:nvSpPr>
            <p:cNvPr id="15" name="Oval 14">
              <a:extLst>
                <a:ext uri="{FF2B5EF4-FFF2-40B4-BE49-F238E27FC236}">
                  <a16:creationId xmlns:a16="http://schemas.microsoft.com/office/drawing/2014/main" id="{96A81445-35CB-3A88-D812-51405DC10F01}"/>
                </a:ext>
              </a:extLst>
            </p:cNvPr>
            <p:cNvSpPr/>
            <p:nvPr/>
          </p:nvSpPr>
          <p:spPr>
            <a:xfrm>
              <a:off x="350650" y="3021551"/>
              <a:ext cx="329653"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3</a:t>
              </a:r>
            </a:p>
          </p:txBody>
        </p:sp>
        <p:sp>
          <p:nvSpPr>
            <p:cNvPr id="16" name="TextBox 15">
              <a:extLst>
                <a:ext uri="{FF2B5EF4-FFF2-40B4-BE49-F238E27FC236}">
                  <a16:creationId xmlns:a16="http://schemas.microsoft.com/office/drawing/2014/main" id="{CEAEA897-1090-0A2E-BF4A-288DFD183B9E}"/>
                </a:ext>
              </a:extLst>
            </p:cNvPr>
            <p:cNvSpPr txBox="1"/>
            <p:nvPr/>
          </p:nvSpPr>
          <p:spPr>
            <a:xfrm>
              <a:off x="656741" y="3017394"/>
              <a:ext cx="10591974" cy="338554"/>
            </a:xfrm>
            <a:prstGeom prst="rect">
              <a:avLst/>
            </a:prstGeom>
            <a:noFill/>
          </p:spPr>
          <p:txBody>
            <a:bodyPr wrap="square" rtlCol="0">
              <a:spAutoFit/>
            </a:bodyPr>
            <a:lstStyle/>
            <a:p>
              <a:pPr algn="just"/>
              <a:r>
                <a:rPr lang="it-IT" sz="1600" dirty="0">
                  <a:latin typeface="Arial" panose="020B0604020202020204" pitchFamily="34" charset="0"/>
                  <a:cs typeface="Arial" panose="020B0604020202020204" pitchFamily="34" charset="0"/>
                </a:rPr>
                <a:t>Turni notturni del personale convitto educatori e ATA –orario</a:t>
              </a:r>
              <a:endParaRPr lang="it-IT" sz="1600" b="1" dirty="0">
                <a:latin typeface="Arial" panose="020B0604020202020204" pitchFamily="34" charset="0"/>
                <a:cs typeface="Arial" panose="020B0604020202020204" pitchFamily="34" charset="0"/>
              </a:endParaRPr>
            </a:p>
          </p:txBody>
        </p:sp>
      </p:grpSp>
      <p:grpSp>
        <p:nvGrpSpPr>
          <p:cNvPr id="17" name="Group 16">
            <a:extLst>
              <a:ext uri="{FF2B5EF4-FFF2-40B4-BE49-F238E27FC236}">
                <a16:creationId xmlns:a16="http://schemas.microsoft.com/office/drawing/2014/main" id="{1CFE4620-2B62-3BF2-A6C9-B3C55B38F5C9}"/>
              </a:ext>
            </a:extLst>
          </p:cNvPr>
          <p:cNvGrpSpPr/>
          <p:nvPr/>
        </p:nvGrpSpPr>
        <p:grpSpPr>
          <a:xfrm>
            <a:off x="586180" y="4347055"/>
            <a:ext cx="11201573" cy="338554"/>
            <a:chOff x="350650" y="3203375"/>
            <a:chExt cx="11201573" cy="338554"/>
          </a:xfrm>
        </p:grpSpPr>
        <p:sp>
          <p:nvSpPr>
            <p:cNvPr id="18" name="Oval 17">
              <a:extLst>
                <a:ext uri="{FF2B5EF4-FFF2-40B4-BE49-F238E27FC236}">
                  <a16:creationId xmlns:a16="http://schemas.microsoft.com/office/drawing/2014/main" id="{64C1FE91-4674-BE7F-D1EF-C98C420768C4}"/>
                </a:ext>
              </a:extLst>
            </p:cNvPr>
            <p:cNvSpPr/>
            <p:nvPr/>
          </p:nvSpPr>
          <p:spPr>
            <a:xfrm>
              <a:off x="350650" y="3207532"/>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4</a:t>
              </a:r>
            </a:p>
          </p:txBody>
        </p:sp>
        <p:sp>
          <p:nvSpPr>
            <p:cNvPr id="19" name="TextBox 18">
              <a:extLst>
                <a:ext uri="{FF2B5EF4-FFF2-40B4-BE49-F238E27FC236}">
                  <a16:creationId xmlns:a16="http://schemas.microsoft.com/office/drawing/2014/main" id="{A11F9AE1-45AC-2635-47BB-651B731C479E}"/>
                </a:ext>
              </a:extLst>
            </p:cNvPr>
            <p:cNvSpPr txBox="1"/>
            <p:nvPr/>
          </p:nvSpPr>
          <p:spPr>
            <a:xfrm>
              <a:off x="656741" y="3203375"/>
              <a:ext cx="10895482" cy="338554"/>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Spese di Manutenzione stabili del convitto a carico Ente locale</a:t>
              </a:r>
            </a:p>
          </p:txBody>
        </p:sp>
      </p:grpSp>
      <p:grpSp>
        <p:nvGrpSpPr>
          <p:cNvPr id="3" name="Group 2">
            <a:extLst>
              <a:ext uri="{FF2B5EF4-FFF2-40B4-BE49-F238E27FC236}">
                <a16:creationId xmlns:a16="http://schemas.microsoft.com/office/drawing/2014/main" id="{D801E15E-8C16-825B-3BC6-6A613644AA0D}"/>
              </a:ext>
            </a:extLst>
          </p:cNvPr>
          <p:cNvGrpSpPr/>
          <p:nvPr/>
        </p:nvGrpSpPr>
        <p:grpSpPr>
          <a:xfrm>
            <a:off x="587470" y="5097310"/>
            <a:ext cx="11201573" cy="338554"/>
            <a:chOff x="350650" y="3203375"/>
            <a:chExt cx="11201573" cy="338554"/>
          </a:xfrm>
        </p:grpSpPr>
        <p:sp>
          <p:nvSpPr>
            <p:cNvPr id="4" name="Oval 3">
              <a:extLst>
                <a:ext uri="{FF2B5EF4-FFF2-40B4-BE49-F238E27FC236}">
                  <a16:creationId xmlns:a16="http://schemas.microsoft.com/office/drawing/2014/main" id="{ECB1C317-1854-240F-A368-167BD82BB86F}"/>
                </a:ext>
              </a:extLst>
            </p:cNvPr>
            <p:cNvSpPr/>
            <p:nvPr/>
          </p:nvSpPr>
          <p:spPr>
            <a:xfrm>
              <a:off x="350650" y="3207532"/>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5</a:t>
              </a:r>
            </a:p>
          </p:txBody>
        </p:sp>
        <p:sp>
          <p:nvSpPr>
            <p:cNvPr id="20" name="TextBox 19">
              <a:extLst>
                <a:ext uri="{FF2B5EF4-FFF2-40B4-BE49-F238E27FC236}">
                  <a16:creationId xmlns:a16="http://schemas.microsoft.com/office/drawing/2014/main" id="{D8E0FB8D-5415-97A2-1683-E5D4E506A337}"/>
                </a:ext>
              </a:extLst>
            </p:cNvPr>
            <p:cNvSpPr txBox="1"/>
            <p:nvPr/>
          </p:nvSpPr>
          <p:spPr>
            <a:xfrm>
              <a:off x="656741" y="3203375"/>
              <a:ext cx="10895482" cy="338554"/>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Gestione di adempimenti unitari, quali amministrazione trasparente, denunce fiscali </a:t>
              </a:r>
              <a:r>
                <a:rPr lang="it-IT" sz="1600" dirty="0" err="1">
                  <a:latin typeface="Arial" panose="020B0604020202020204" pitchFamily="34" charset="0"/>
                  <a:cs typeface="Arial" panose="020B0604020202020204" pitchFamily="34" charset="0"/>
                </a:rPr>
                <a:t>etc</a:t>
              </a:r>
              <a:endParaRPr lang="it-IT" sz="1600" dirty="0">
                <a:latin typeface="Arial" panose="020B0604020202020204" pitchFamily="34" charset="0"/>
                <a:cs typeface="Arial" panose="020B0604020202020204" pitchFamily="34" charset="0"/>
              </a:endParaRPr>
            </a:p>
          </p:txBody>
        </p:sp>
      </p:grpSp>
      <p:grpSp>
        <p:nvGrpSpPr>
          <p:cNvPr id="21" name="Group 20">
            <a:extLst>
              <a:ext uri="{FF2B5EF4-FFF2-40B4-BE49-F238E27FC236}">
                <a16:creationId xmlns:a16="http://schemas.microsoft.com/office/drawing/2014/main" id="{24A2A1BE-812A-2D0C-EB72-41CAD04670C7}"/>
              </a:ext>
            </a:extLst>
          </p:cNvPr>
          <p:cNvGrpSpPr/>
          <p:nvPr/>
        </p:nvGrpSpPr>
        <p:grpSpPr>
          <a:xfrm>
            <a:off x="586180" y="5847564"/>
            <a:ext cx="11201573" cy="338554"/>
            <a:chOff x="350650" y="3203375"/>
            <a:chExt cx="11201573" cy="338554"/>
          </a:xfrm>
        </p:grpSpPr>
        <p:sp>
          <p:nvSpPr>
            <p:cNvPr id="22" name="Oval 21">
              <a:extLst>
                <a:ext uri="{FF2B5EF4-FFF2-40B4-BE49-F238E27FC236}">
                  <a16:creationId xmlns:a16="http://schemas.microsoft.com/office/drawing/2014/main" id="{0AB0E58C-2B7C-65E8-1CE4-19EAD4C29254}"/>
                </a:ext>
              </a:extLst>
            </p:cNvPr>
            <p:cNvSpPr/>
            <p:nvPr/>
          </p:nvSpPr>
          <p:spPr>
            <a:xfrm>
              <a:off x="350650" y="3207532"/>
              <a:ext cx="356461" cy="333214"/>
            </a:xfrm>
            <a:prstGeom prst="ellipse">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r>
                <a:rPr lang="it-IT" sz="1600" dirty="0">
                  <a:latin typeface="Arial" panose="020B0604020202020204" pitchFamily="34" charset="0"/>
                  <a:cs typeface="Arial" panose="020B0604020202020204" pitchFamily="34" charset="0"/>
                </a:rPr>
                <a:t>6</a:t>
              </a:r>
            </a:p>
          </p:txBody>
        </p:sp>
        <p:sp>
          <p:nvSpPr>
            <p:cNvPr id="23" name="TextBox 22">
              <a:extLst>
                <a:ext uri="{FF2B5EF4-FFF2-40B4-BE49-F238E27FC236}">
                  <a16:creationId xmlns:a16="http://schemas.microsoft.com/office/drawing/2014/main" id="{EC522CD0-B814-E4EB-2D65-5FCA5C037FA2}"/>
                </a:ext>
              </a:extLst>
            </p:cNvPr>
            <p:cNvSpPr txBox="1"/>
            <p:nvPr/>
          </p:nvSpPr>
          <p:spPr>
            <a:xfrm>
              <a:off x="656741" y="3203375"/>
              <a:ext cx="10895482" cy="338554"/>
            </a:xfrm>
            <a:prstGeom prst="rect">
              <a:avLst/>
            </a:prstGeom>
            <a:noFill/>
          </p:spPr>
          <p:txBody>
            <a:bodyPr wrap="square" rtlCol="0">
              <a:spAutoFit/>
            </a:bodyPr>
            <a:lstStyle/>
            <a:p>
              <a:r>
                <a:rPr lang="it-IT" sz="1600" dirty="0">
                  <a:latin typeface="Arial" panose="020B0604020202020204" pitchFamily="34" charset="0"/>
                  <a:cs typeface="Arial" panose="020B0604020202020204" pitchFamily="34" charset="0"/>
                </a:rPr>
                <a:t>PROFILAZIONE dell’amministrazione sulle piattaforme</a:t>
              </a:r>
              <a:endParaRPr lang="it-IT" sz="16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62343218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58B82C1-94A7-39EF-CD35-3333D6CE3F5F}"/>
              </a:ext>
            </a:extLst>
          </p:cNvPr>
          <p:cNvSpPr/>
          <p:nvPr/>
        </p:nvSpPr>
        <p:spPr>
          <a:xfrm>
            <a:off x="0" y="0"/>
            <a:ext cx="12192000" cy="6858000"/>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it-IT"/>
          </a:p>
        </p:txBody>
      </p:sp>
      <p:sp>
        <p:nvSpPr>
          <p:cNvPr id="3" name="Rettangolo 2"/>
          <p:cNvSpPr/>
          <p:nvPr/>
        </p:nvSpPr>
        <p:spPr>
          <a:xfrm>
            <a:off x="1517277" y="3013502"/>
            <a:ext cx="9157447" cy="830997"/>
          </a:xfrm>
          <a:prstGeom prst="rect">
            <a:avLst/>
          </a:prstGeom>
        </p:spPr>
        <p:txBody>
          <a:bodyPr wrap="square">
            <a:spAutoFit/>
          </a:bodyPr>
          <a:lstStyle/>
          <a:p>
            <a:pPr>
              <a:spcAft>
                <a:spcPts val="0"/>
              </a:spcAft>
            </a:pPr>
            <a:r>
              <a:rPr lang="it-IT" sz="4800" dirty="0">
                <a:solidFill>
                  <a:schemeClr val="bg1"/>
                </a:solidFill>
                <a:latin typeface="Arial" panose="020B0604020202020204" pitchFamily="34" charset="0"/>
                <a:ea typeface="Calibri" panose="020F0502020204030204" pitchFamily="34" charset="0"/>
                <a:cs typeface="Arial" panose="020B0604020202020204" pitchFamily="34" charset="0"/>
              </a:rPr>
              <a:t>GRAZIE PER L’ATTENZIONE </a:t>
            </a:r>
            <a:endParaRPr lang="it-IT" sz="4800" dirty="0">
              <a:solidFill>
                <a:schemeClr val="bg1"/>
              </a:solidFill>
              <a:effectLst/>
              <a:latin typeface="Arial" panose="020B060402020202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3536A0E-AABD-247C-6737-D900E2648676}"/>
              </a:ext>
            </a:extLst>
          </p:cNvPr>
          <p:cNvSpPr/>
          <p:nvPr/>
        </p:nvSpPr>
        <p:spPr>
          <a:xfrm rot="16200000">
            <a:off x="4849292" y="-2839825"/>
            <a:ext cx="93416" cy="9792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ctangle 4">
            <a:extLst>
              <a:ext uri="{FF2B5EF4-FFF2-40B4-BE49-F238E27FC236}">
                <a16:creationId xmlns:a16="http://schemas.microsoft.com/office/drawing/2014/main" id="{0C5AD494-1429-8347-908F-D9402281555B}"/>
              </a:ext>
            </a:extLst>
          </p:cNvPr>
          <p:cNvSpPr/>
          <p:nvPr/>
        </p:nvSpPr>
        <p:spPr>
          <a:xfrm rot="16200000">
            <a:off x="7267292" y="-76175"/>
            <a:ext cx="93416" cy="9756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8401861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9E5FACD-97E1-597E-1DE3-2F626ADF1B63}"/>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7" name="Title 3">
            <a:extLst>
              <a:ext uri="{FF2B5EF4-FFF2-40B4-BE49-F238E27FC236}">
                <a16:creationId xmlns:a16="http://schemas.microsoft.com/office/drawing/2014/main" id="{A2211FA1-4372-6885-5752-FB3471A0042E}"/>
              </a:ext>
            </a:extLst>
          </p:cNvPr>
          <p:cNvSpPr>
            <a:spLocks noGrp="1"/>
          </p:cNvSpPr>
          <p:nvPr>
            <p:ph type="title"/>
          </p:nvPr>
        </p:nvSpPr>
        <p:spPr>
          <a:xfrm>
            <a:off x="0" y="487132"/>
            <a:ext cx="9035512" cy="303212"/>
          </a:xfrm>
        </p:spPr>
        <p:txBody>
          <a:bodyPr vert="horz" lIns="91440" tIns="45720" rIns="91440" bIns="45720" rtlCol="0" anchor="ctr">
            <a:normAutofit fontScale="90000"/>
          </a:bodyPr>
          <a:lstStyle/>
          <a:p>
            <a:r>
              <a:rPr lang="it-IT" altLang="en-US" sz="2800" dirty="0">
                <a:solidFill>
                  <a:schemeClr val="bg1"/>
                </a:solidFill>
                <a:latin typeface="Arial" panose="020B0604020202020204" pitchFamily="34" charset="0"/>
                <a:cs typeface="Arial" panose="020B0604020202020204" pitchFamily="34" charset="0"/>
              </a:rPr>
              <a:t>Perché</a:t>
            </a:r>
          </a:p>
        </p:txBody>
      </p:sp>
      <p:sp>
        <p:nvSpPr>
          <p:cNvPr id="8" name="Rettangolo 9">
            <a:extLst>
              <a:ext uri="{FF2B5EF4-FFF2-40B4-BE49-F238E27FC236}">
                <a16:creationId xmlns:a16="http://schemas.microsoft.com/office/drawing/2014/main" id="{3DC5FF82-D783-14C4-53F8-0F449AD427F3}"/>
              </a:ext>
            </a:extLst>
          </p:cNvPr>
          <p:cNvSpPr/>
          <p:nvPr/>
        </p:nvSpPr>
        <p:spPr>
          <a:xfrm>
            <a:off x="3157" y="2014852"/>
            <a:ext cx="12185763" cy="3735590"/>
          </a:xfrm>
          <a:prstGeom prst="rect">
            <a:avLst/>
          </a:prstGeom>
          <a:solidFill>
            <a:schemeClr val="bg1">
              <a:lumMod val="95000"/>
            </a:schemeClr>
          </a:solidFill>
          <a:ln>
            <a:no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indent="0" algn="ctr">
              <a:buNone/>
            </a:pPr>
            <a:endParaRPr lang="it-IT"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2B7B5108-A424-A6A3-E6B1-82C3F3C7AD2C}"/>
              </a:ext>
            </a:extLst>
          </p:cNvPr>
          <p:cNvSpPr/>
          <p:nvPr/>
        </p:nvSpPr>
        <p:spPr>
          <a:xfrm>
            <a:off x="-3080" y="2014852"/>
            <a:ext cx="1294108" cy="3735590"/>
          </a:xfrm>
          <a:prstGeom prst="rect">
            <a:avLst/>
          </a:prstGeom>
          <a:solidFill>
            <a:srgbClr val="404040"/>
          </a:solidFill>
          <a:ln>
            <a:noFill/>
          </a:ln>
          <a:effectLst>
            <a:outerShdw blurRad="50800" dist="38100" dir="5400000" algn="t" rotWithShape="0">
              <a:prstClr val="black">
                <a:alpha val="40000"/>
              </a:prstClr>
            </a:outerShdw>
          </a:effectLst>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it-IT"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36ADC72A-6B21-0BAF-AB40-B62EDA18E381}"/>
              </a:ext>
            </a:extLst>
          </p:cNvPr>
          <p:cNvSpPr txBox="1"/>
          <p:nvPr/>
        </p:nvSpPr>
        <p:spPr>
          <a:xfrm>
            <a:off x="1297265" y="2312987"/>
            <a:ext cx="10891578" cy="3139321"/>
          </a:xfrm>
          <a:prstGeom prst="rect">
            <a:avLst/>
          </a:prstGeom>
          <a:noFill/>
        </p:spPr>
        <p:txBody>
          <a:bodyPr wrap="square" rtlCol="0">
            <a:spAutoFit/>
          </a:bodyPr>
          <a:lstStyle/>
          <a:p>
            <a:pPr marL="0" indent="0">
              <a:buNone/>
            </a:pPr>
            <a:r>
              <a:rPr lang="it-IT" dirty="0">
                <a:latin typeface="Arial" panose="020B0604020202020204" pitchFamily="34" charset="0"/>
                <a:cs typeface="Arial" panose="020B0604020202020204" pitchFamily="34" charset="0"/>
              </a:rPr>
              <a:t>Complice probabilmente la minaccia di eliminarle</a:t>
            </a:r>
          </a:p>
          <a:p>
            <a:pPr marL="0" indent="0">
              <a:buNone/>
            </a:pPr>
            <a:r>
              <a:rPr lang="it-IT" dirty="0">
                <a:latin typeface="Arial" panose="020B0604020202020204" pitchFamily="34" charset="0"/>
                <a:cs typeface="Arial" panose="020B0604020202020204" pitchFamily="34" charset="0"/>
              </a:rPr>
              <a:t> prima con la </a:t>
            </a:r>
            <a:r>
              <a:rPr lang="it-IT" b="1" dirty="0">
                <a:latin typeface="Arial" panose="020B0604020202020204" pitchFamily="34" charset="0"/>
                <a:cs typeface="Arial" panose="020B0604020202020204" pitchFamily="34" charset="0"/>
              </a:rPr>
              <a:t>Legge n. 426 del 6 ottobre 1988 </a:t>
            </a:r>
            <a:r>
              <a:rPr lang="it-IT" dirty="0">
                <a:latin typeface="Arial" panose="020B0604020202020204" pitchFamily="34" charset="0"/>
                <a:cs typeface="Arial" panose="020B0604020202020204" pitchFamily="34" charset="0"/>
              </a:rPr>
              <a:t>(razionalizzazione della distribuzione territoriale delle istituzioni educative; prescrive la “graduale soppressione» di quelle «che accolgano meno di 30 convittori e semiconvittori») </a:t>
            </a:r>
          </a:p>
          <a:p>
            <a:pPr marL="0" indent="0">
              <a:buNone/>
            </a:pPr>
            <a:r>
              <a:rPr lang="it-IT" b="1" dirty="0">
                <a:latin typeface="Arial" panose="020B0604020202020204" pitchFamily="34" charset="0"/>
                <a:cs typeface="Arial" panose="020B0604020202020204" pitchFamily="34" charset="0"/>
              </a:rPr>
              <a:t>poi con la legge finanziaria del 2008 </a:t>
            </a:r>
            <a:r>
              <a:rPr lang="it-IT" b="1" i="1" dirty="0">
                <a:latin typeface="Arial" panose="020B0604020202020204" pitchFamily="34" charset="0"/>
                <a:cs typeface="Arial" panose="020B0604020202020204" pitchFamily="34" charset="0"/>
              </a:rPr>
              <a:t>“</a:t>
            </a:r>
            <a:r>
              <a:rPr lang="it-IT" i="1" dirty="0">
                <a:latin typeface="Arial" panose="020B0604020202020204" pitchFamily="34" charset="0"/>
                <a:cs typeface="Arial" panose="020B0604020202020204" pitchFamily="34" charset="0"/>
              </a:rPr>
              <a:t>Con decreto del Ministro dell’economia e delle finanze, di concerto con il Ministro della pubblica istruzione, sono individuati e posti in liquidazione i convitti nazionali e gli istituti pubblici di educazione femminile di cui al regio decreto 23 dicembre 1929, n. 2392, e di cui alle tabelle annesse al regio decreto 1º ottobre 1931, n. 1312, e successive modificazioni, che abbiano esaurito il proprio scopo o fine statutario o che non risultino più idonei ad assolvere la funzione educativa e culturale cui sono destinati</a:t>
            </a:r>
            <a:r>
              <a:rPr lang="it-IT" b="1" i="1" dirty="0">
                <a:latin typeface="Arial" panose="020B0604020202020204" pitchFamily="34" charset="0"/>
                <a:cs typeface="Arial" panose="020B0604020202020204" pitchFamily="34" charset="0"/>
              </a:rPr>
              <a:t>.”. </a:t>
            </a:r>
            <a:r>
              <a:rPr lang="it-IT" dirty="0">
                <a:latin typeface="Arial" panose="020B0604020202020204" pitchFamily="34" charset="0"/>
                <a:cs typeface="Arial" panose="020B0604020202020204" pitchFamily="34" charset="0"/>
              </a:rPr>
              <a:t>(Comma 642 dell’articolo 2 della legge 24 dicembre 2007, n. 244, legge finanziaria 2008)</a:t>
            </a:r>
          </a:p>
        </p:txBody>
      </p:sp>
      <p:pic>
        <p:nvPicPr>
          <p:cNvPr id="15" name="Graphic 14" descr="Question mark with solid fill">
            <a:extLst>
              <a:ext uri="{FF2B5EF4-FFF2-40B4-BE49-F238E27FC236}">
                <a16:creationId xmlns:a16="http://schemas.microsoft.com/office/drawing/2014/main" id="{9B6BFEE6-17F8-0889-0EEC-B6C5E950961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86774" y="2126692"/>
            <a:ext cx="914400" cy="914400"/>
          </a:xfrm>
          <a:prstGeom prst="rect">
            <a:avLst/>
          </a:prstGeom>
          <a:effectLst>
            <a:outerShdw blurRad="50800" dist="38100" dir="8100000" algn="tr" rotWithShape="0">
              <a:prstClr val="black">
                <a:alpha val="40000"/>
              </a:prstClr>
            </a:outerShdw>
          </a:effectLst>
        </p:spPr>
      </p:pic>
    </p:spTree>
    <p:extLst>
      <p:ext uri="{BB962C8B-B14F-4D97-AF65-F5344CB8AC3E}">
        <p14:creationId xmlns:p14="http://schemas.microsoft.com/office/powerpoint/2010/main" val="1924384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oogle Shape;1470;p4" descr="Students in hallway">
            <a:extLst>
              <a:ext uri="{FF2B5EF4-FFF2-40B4-BE49-F238E27FC236}">
                <a16:creationId xmlns:a16="http://schemas.microsoft.com/office/drawing/2014/main" id="{975A1B77-631F-2EEF-6894-BF99CF23B215}"/>
              </a:ext>
            </a:extLst>
          </p:cNvPr>
          <p:cNvPicPr preferRelativeResize="0"/>
          <p:nvPr/>
        </p:nvPicPr>
        <p:blipFill>
          <a:blip r:embed="rId2" cstate="print">
            <a:extLst>
              <a:ext uri="{28A0092B-C50C-407E-A947-70E740481C1C}">
                <a14:useLocalDpi xmlns:a14="http://schemas.microsoft.com/office/drawing/2010/main" val="0"/>
              </a:ext>
            </a:extLst>
          </a:blip>
          <a:srcRect/>
          <a:stretch/>
        </p:blipFill>
        <p:spPr>
          <a:xfrm>
            <a:off x="-34836" y="0"/>
            <a:ext cx="12226836" cy="6858000"/>
          </a:xfrm>
          <a:prstGeom prst="rect">
            <a:avLst/>
          </a:prstGeom>
          <a:noFill/>
          <a:ln>
            <a:noFill/>
          </a:ln>
        </p:spPr>
      </p:pic>
      <p:sp>
        <p:nvSpPr>
          <p:cNvPr id="3" name="Google Shape;1472;p4">
            <a:extLst>
              <a:ext uri="{FF2B5EF4-FFF2-40B4-BE49-F238E27FC236}">
                <a16:creationId xmlns:a16="http://schemas.microsoft.com/office/drawing/2014/main" id="{034B2260-D7D8-3CDB-EDE7-076785256888}"/>
              </a:ext>
            </a:extLst>
          </p:cNvPr>
          <p:cNvSpPr/>
          <p:nvPr/>
        </p:nvSpPr>
        <p:spPr>
          <a:xfrm>
            <a:off x="-34836" y="2"/>
            <a:ext cx="4008900" cy="4659083"/>
          </a:xfrm>
          <a:prstGeom prst="rect">
            <a:avLst/>
          </a:prstGeom>
          <a:solidFill>
            <a:srgbClr val="464646"/>
          </a:solidFill>
          <a:ln>
            <a:noFill/>
          </a:ln>
        </p:spPr>
        <p:txBody>
          <a:bodyPr spcFirstLastPara="1" wrap="square" lIns="60500" tIns="60500" rIns="60500" bIns="605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kumimoji="0" sz="1400" b="0" i="0" u="none" strike="noStrike" kern="1200" cap="none" spc="0" normalizeH="0" baseline="0" noProof="0">
              <a:ln>
                <a:noFill/>
              </a:ln>
              <a:solidFill>
                <a:srgbClr val="000000"/>
              </a:solidFill>
              <a:effectLst/>
              <a:uLnTx/>
              <a:uFillTx/>
              <a:latin typeface="+mj-lt"/>
              <a:ea typeface="Arial"/>
              <a:cs typeface="Arial"/>
              <a:sym typeface="Arial"/>
            </a:endParaRPr>
          </a:p>
        </p:txBody>
      </p:sp>
      <p:sp>
        <p:nvSpPr>
          <p:cNvPr id="4" name="Google Shape;1473;p4">
            <a:extLst>
              <a:ext uri="{FF2B5EF4-FFF2-40B4-BE49-F238E27FC236}">
                <a16:creationId xmlns:a16="http://schemas.microsoft.com/office/drawing/2014/main" id="{8CE6995D-BD9F-B01B-310E-533D4A817C70}"/>
              </a:ext>
            </a:extLst>
          </p:cNvPr>
          <p:cNvSpPr/>
          <p:nvPr/>
        </p:nvSpPr>
        <p:spPr>
          <a:xfrm>
            <a:off x="1128675" y="448350"/>
            <a:ext cx="2766900" cy="1695600"/>
          </a:xfrm>
          <a:prstGeom prst="rect">
            <a:avLst/>
          </a:prstGeom>
          <a:noFill/>
          <a:ln>
            <a:noFill/>
          </a:ln>
        </p:spPr>
        <p:txBody>
          <a:bodyPr spcFirstLastPara="1" wrap="square" lIns="60500" tIns="30250" rIns="60500" bIns="30250" anchor="t" anchorCtr="0">
            <a:noAutofit/>
          </a:bodyPr>
          <a:lstStyle/>
          <a:p>
            <a:pPr marL="0" marR="0" lvl="0" indent="0" algn="l" defTabSz="914400" rtl="0" eaLnBrk="1" fontAlgn="auto" latinLnBrk="0" hangingPunct="1">
              <a:lnSpc>
                <a:spcPct val="90000"/>
              </a:lnSpc>
              <a:spcBef>
                <a:spcPts val="0"/>
              </a:spcBef>
              <a:spcAft>
                <a:spcPts val="0"/>
              </a:spcAft>
              <a:buClr>
                <a:srgbClr val="000000"/>
              </a:buClr>
              <a:buSzPts val="2000"/>
              <a:buFont typeface="Arial"/>
              <a:buNone/>
              <a:tabLst/>
              <a:defRPr/>
            </a:pPr>
            <a:r>
              <a:rPr kumimoji="0" lang="it-IT" sz="3000" b="1" i="0" u="none" strike="noStrike" kern="0" cap="none" spc="0" normalizeH="0" baseline="0" noProof="0" dirty="0">
                <a:ln>
                  <a:noFill/>
                </a:ln>
                <a:solidFill>
                  <a:srgbClr val="FFFFFF"/>
                </a:solidFill>
                <a:effectLst/>
                <a:uLnTx/>
                <a:uFillTx/>
                <a:ea typeface="Arial"/>
                <a:cs typeface="Arial"/>
                <a:sym typeface="Arial"/>
              </a:rPr>
              <a:t>Storia</a:t>
            </a:r>
            <a:endParaRPr kumimoji="0" lang="it-IT" sz="3000" b="1" i="1" u="none" strike="noStrike" kern="0" cap="none" spc="0" normalizeH="0" baseline="0" noProof="0" dirty="0">
              <a:ln>
                <a:noFill/>
              </a:ln>
              <a:solidFill>
                <a:srgbClr val="FFFFFF"/>
              </a:solidFill>
              <a:effectLst/>
              <a:uLnTx/>
              <a:uFillTx/>
              <a:ea typeface="Arial"/>
              <a:cs typeface="Arial"/>
              <a:sym typeface="Arial"/>
            </a:endParaRPr>
          </a:p>
        </p:txBody>
      </p:sp>
      <p:sp>
        <p:nvSpPr>
          <p:cNvPr id="5" name="Google Shape;1474;p4">
            <a:extLst>
              <a:ext uri="{FF2B5EF4-FFF2-40B4-BE49-F238E27FC236}">
                <a16:creationId xmlns:a16="http://schemas.microsoft.com/office/drawing/2014/main" id="{EC2FA571-8352-5B8B-8EED-E027E2E2715A}"/>
              </a:ext>
            </a:extLst>
          </p:cNvPr>
          <p:cNvSpPr txBox="1"/>
          <p:nvPr/>
        </p:nvSpPr>
        <p:spPr>
          <a:xfrm>
            <a:off x="589550" y="1976902"/>
            <a:ext cx="3962400" cy="2382600"/>
          </a:xfrm>
          <a:prstGeom prst="rect">
            <a:avLst/>
          </a:prstGeom>
          <a:noFill/>
          <a:ln>
            <a:noFill/>
          </a:ln>
        </p:spPr>
        <p:txBody>
          <a:bodyPr spcFirstLastPara="1" wrap="square" lIns="0" tIns="0" rIns="0" bIns="0"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9700"/>
              <a:buFont typeface="Arial"/>
              <a:buNone/>
              <a:tabLst/>
              <a:defRPr/>
            </a:pPr>
            <a:r>
              <a:rPr kumimoji="0" lang="it-IT" sz="17600" b="0" i="0" u="none" strike="noStrike" kern="1200" cap="none" spc="0" normalizeH="0" baseline="0" noProof="0" dirty="0">
                <a:ln>
                  <a:noFill/>
                </a:ln>
                <a:solidFill>
                  <a:srgbClr val="FFFFFF"/>
                </a:solidFill>
                <a:effectLst/>
                <a:uLnTx/>
                <a:uFillTx/>
                <a:ea typeface="Arial"/>
                <a:cs typeface="Arial"/>
                <a:sym typeface="Arial"/>
              </a:rPr>
              <a:t>2</a:t>
            </a:r>
            <a:endParaRPr kumimoji="0" sz="17600" b="0" i="0" u="none" strike="noStrike" kern="1200" cap="none" spc="0" normalizeH="0" baseline="0" noProof="0" dirty="0">
              <a:ln>
                <a:noFill/>
              </a:ln>
              <a:solidFill>
                <a:srgbClr val="FFFFFF"/>
              </a:solidFill>
              <a:effectLst/>
              <a:uLnTx/>
              <a:uFillTx/>
              <a:ea typeface="Arial"/>
              <a:cs typeface="Arial"/>
              <a:sym typeface="Arial"/>
            </a:endParaRPr>
          </a:p>
        </p:txBody>
      </p:sp>
      <p:cxnSp>
        <p:nvCxnSpPr>
          <p:cNvPr id="6" name="Google Shape;1475;p4">
            <a:extLst>
              <a:ext uri="{FF2B5EF4-FFF2-40B4-BE49-F238E27FC236}">
                <a16:creationId xmlns:a16="http://schemas.microsoft.com/office/drawing/2014/main" id="{C70F6C92-78CE-1D64-F4BE-DB036D11157E}"/>
              </a:ext>
            </a:extLst>
          </p:cNvPr>
          <p:cNvCxnSpPr/>
          <p:nvPr/>
        </p:nvCxnSpPr>
        <p:spPr>
          <a:xfrm>
            <a:off x="1043000" y="414817"/>
            <a:ext cx="0" cy="3891256"/>
          </a:xfrm>
          <a:prstGeom prst="straightConnector1">
            <a:avLst/>
          </a:prstGeom>
          <a:noFill/>
          <a:ln w="9525" cap="flat" cmpd="sng">
            <a:solidFill>
              <a:srgbClr val="FFFFFF"/>
            </a:solidFill>
            <a:prstDash val="solid"/>
            <a:round/>
            <a:headEnd type="none" w="sm" len="sm"/>
            <a:tailEnd type="none" w="sm" len="sm"/>
          </a:ln>
        </p:spPr>
      </p:cxnSp>
    </p:spTree>
    <p:extLst>
      <p:ext uri="{BB962C8B-B14F-4D97-AF65-F5344CB8AC3E}">
        <p14:creationId xmlns:p14="http://schemas.microsoft.com/office/powerpoint/2010/main" val="3253424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321;p31">
            <a:extLst>
              <a:ext uri="{FF2B5EF4-FFF2-40B4-BE49-F238E27FC236}">
                <a16:creationId xmlns:a16="http://schemas.microsoft.com/office/drawing/2014/main" id="{E6892A0E-0F83-203D-C78B-9F4E23E838E2}"/>
              </a:ext>
            </a:extLst>
          </p:cNvPr>
          <p:cNvSpPr/>
          <p:nvPr/>
        </p:nvSpPr>
        <p:spPr>
          <a:xfrm rot="-5400000">
            <a:off x="3880706" y="-2488720"/>
            <a:ext cx="4431519" cy="12191068"/>
          </a:xfrm>
          <a:prstGeom prst="rect">
            <a:avLst/>
          </a:prstGeom>
          <a:solidFill>
            <a:schemeClr val="accent2">
              <a:lumMod val="20000"/>
              <a:lumOff val="80000"/>
            </a:schemeClr>
          </a:solidFill>
          <a:ln>
            <a:noFill/>
          </a:ln>
        </p:spPr>
        <p:txBody>
          <a:bodyPr spcFirstLastPara="1" wrap="square" lIns="80600" tIns="40300" rIns="80600" bIns="40300" anchor="ctr" anchorCtr="0">
            <a:noAutofit/>
          </a:bodyPr>
          <a:lstStyle/>
          <a:p>
            <a:pPr marL="0" marR="0" lvl="0" indent="0" algn="ctr" rtl="0">
              <a:lnSpc>
                <a:spcPct val="100000"/>
              </a:lnSpc>
              <a:spcBef>
                <a:spcPts val="0"/>
              </a:spcBef>
              <a:spcAft>
                <a:spcPts val="0"/>
              </a:spcAft>
              <a:buClr>
                <a:schemeClr val="dk1"/>
              </a:buClr>
              <a:buSzPts val="933"/>
              <a:buFont typeface="Arial"/>
              <a:buNone/>
            </a:pPr>
            <a:endParaRPr sz="933" b="0" i="0" u="none" strike="noStrike" cap="none" dirty="0">
              <a:solidFill>
                <a:srgbClr val="000000"/>
              </a:solidFill>
              <a:latin typeface="Arial" panose="020B0604020202020204" pitchFamily="34" charset="0"/>
              <a:ea typeface="Georgia"/>
              <a:cs typeface="Arial" panose="020B0604020202020204" pitchFamily="34" charset="0"/>
              <a:sym typeface="Georgia"/>
            </a:endParaRPr>
          </a:p>
        </p:txBody>
      </p:sp>
      <p:sp>
        <p:nvSpPr>
          <p:cNvPr id="18" name="Arrow: Right 17">
            <a:extLst>
              <a:ext uri="{FF2B5EF4-FFF2-40B4-BE49-F238E27FC236}">
                <a16:creationId xmlns:a16="http://schemas.microsoft.com/office/drawing/2014/main" id="{2F5CEE7F-C1AA-DD01-51C5-35E521485942}"/>
              </a:ext>
            </a:extLst>
          </p:cNvPr>
          <p:cNvSpPr/>
          <p:nvPr/>
        </p:nvSpPr>
        <p:spPr>
          <a:xfrm>
            <a:off x="-20668" y="1160490"/>
            <a:ext cx="12234265" cy="1162980"/>
          </a:xfrm>
          <a:prstGeom prst="rightArrow">
            <a:avLst/>
          </a:prstGeom>
          <a:solidFill>
            <a:srgbClr val="40404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6" name="Google Shape;3333;p31">
            <a:extLst>
              <a:ext uri="{FF2B5EF4-FFF2-40B4-BE49-F238E27FC236}">
                <a16:creationId xmlns:a16="http://schemas.microsoft.com/office/drawing/2014/main" id="{6D5E9C11-B985-F414-88FA-364A0C7107A7}"/>
              </a:ext>
            </a:extLst>
          </p:cNvPr>
          <p:cNvSpPr/>
          <p:nvPr/>
        </p:nvSpPr>
        <p:spPr>
          <a:xfrm>
            <a:off x="8390860" y="2337245"/>
            <a:ext cx="3722763" cy="3349452"/>
          </a:xfrm>
          <a:prstGeom prst="rect">
            <a:avLst/>
          </a:prstGeom>
          <a:noFill/>
          <a:ln>
            <a:noFill/>
          </a:ln>
        </p:spPr>
        <p:txBody>
          <a:bodyPr spcFirstLastPara="1" wrap="square" lIns="71950" tIns="0" rIns="71950" bIns="0" anchor="t" anchorCtr="0">
            <a:noAutofit/>
          </a:bodyPr>
          <a:lstStyle/>
          <a:p>
            <a:pPr marR="0" lvl="0" algn="ctr" rtl="0">
              <a:lnSpc>
                <a:spcPct val="100000"/>
              </a:lnSpc>
              <a:spcBef>
                <a:spcPts val="0"/>
              </a:spcBef>
              <a:spcAft>
                <a:spcPts val="0"/>
              </a:spcAft>
              <a:buClr>
                <a:srgbClr val="000000"/>
              </a:buClr>
              <a:buSzPts val="1400"/>
            </a:pPr>
            <a:r>
              <a:rPr lang="it-IT" sz="1200" dirty="0">
                <a:solidFill>
                  <a:srgbClr val="000000"/>
                </a:solidFill>
                <a:latin typeface="Arial" panose="020B0604020202020204" pitchFamily="34" charset="0"/>
                <a:ea typeface="Arial"/>
                <a:cs typeface="Arial" panose="020B0604020202020204" pitchFamily="34" charset="0"/>
                <a:sym typeface="Arial"/>
              </a:rPr>
              <a:t>L</a:t>
            </a:r>
            <a:r>
              <a:rPr lang="it-IT" sz="1200" b="0" i="0" u="none" strike="noStrike" cap="none" dirty="0">
                <a:solidFill>
                  <a:srgbClr val="000000"/>
                </a:solidFill>
                <a:latin typeface="Arial" panose="020B0604020202020204" pitchFamily="34" charset="0"/>
                <a:ea typeface="Arial"/>
                <a:cs typeface="Arial" panose="020B0604020202020204" pitchFamily="34" charset="0"/>
                <a:sym typeface="Arial"/>
              </a:rPr>
              <a:t>e nuove esigenze</a:t>
            </a:r>
          </a:p>
          <a:p>
            <a:pPr marR="0" lvl="0" algn="ctr" rtl="0">
              <a:lnSpc>
                <a:spcPct val="100000"/>
              </a:lnSpc>
              <a:spcBef>
                <a:spcPts val="0"/>
              </a:spcBef>
              <a:spcAft>
                <a:spcPts val="0"/>
              </a:spcAft>
              <a:buClr>
                <a:srgbClr val="000000"/>
              </a:buClr>
              <a:buSzPts val="1400"/>
            </a:pPr>
            <a:endParaRPr lang="it-IT" sz="1200" b="0" i="0" u="none" strike="noStrike" cap="none" dirty="0">
              <a:solidFill>
                <a:srgbClr val="000000"/>
              </a:solidFill>
              <a:latin typeface="Arial" panose="020B0604020202020204" pitchFamily="34" charset="0"/>
              <a:ea typeface="Arial"/>
              <a:cs typeface="Arial" panose="020B0604020202020204" pitchFamily="34" charset="0"/>
              <a:sym typeface="Arial"/>
            </a:endParaRPr>
          </a:p>
          <a:p>
            <a:pPr marL="171450" marR="0" lvl="0" indent="-171450" algn="l" rtl="0">
              <a:lnSpc>
                <a:spcPct val="100000"/>
              </a:lnSpc>
              <a:spcBef>
                <a:spcPts val="0"/>
              </a:spcBef>
              <a:spcAft>
                <a:spcPts val="0"/>
              </a:spcAft>
              <a:buClr>
                <a:srgbClr val="000000"/>
              </a:buClr>
              <a:buSzPts val="1400"/>
              <a:buFont typeface="Wingdings" panose="05000000000000000000" pitchFamily="2" charset="2"/>
              <a:buChar char="q"/>
            </a:pPr>
            <a:r>
              <a:rPr lang="it-IT" sz="1200" b="0" i="0" u="none" strike="noStrike" cap="none" dirty="0">
                <a:solidFill>
                  <a:srgbClr val="000000"/>
                </a:solidFill>
                <a:latin typeface="Arial" panose="020B0604020202020204" pitchFamily="34" charset="0"/>
                <a:ea typeface="Arial"/>
                <a:cs typeface="Arial" panose="020B0604020202020204" pitchFamily="34" charset="0"/>
                <a:sym typeface="Arial"/>
              </a:rPr>
              <a:t>diffusione capillare degli istituti scolastici, anche nei centri più periferici</a:t>
            </a:r>
          </a:p>
          <a:p>
            <a:pPr marL="171450" marR="0" lvl="0" indent="-171450" algn="l" rtl="0">
              <a:lnSpc>
                <a:spcPct val="100000"/>
              </a:lnSpc>
              <a:spcBef>
                <a:spcPts val="0"/>
              </a:spcBef>
              <a:spcAft>
                <a:spcPts val="0"/>
              </a:spcAft>
              <a:buClr>
                <a:srgbClr val="000000"/>
              </a:buClr>
              <a:buSzPts val="1400"/>
              <a:buFont typeface="Wingdings" panose="05000000000000000000" pitchFamily="2" charset="2"/>
              <a:buChar char="q"/>
            </a:pPr>
            <a:r>
              <a:rPr lang="it-IT" sz="1200" b="0" i="0" u="none" strike="noStrike" cap="none" dirty="0">
                <a:solidFill>
                  <a:srgbClr val="000000"/>
                </a:solidFill>
                <a:latin typeface="Arial" panose="020B0604020202020204" pitchFamily="34" charset="0"/>
                <a:ea typeface="Arial"/>
                <a:cs typeface="Arial" panose="020B0604020202020204" pitchFamily="34" charset="0"/>
                <a:sym typeface="Arial"/>
              </a:rPr>
              <a:t>atteggiamento culturale delle famiglie le quali, piuttosto che delegare all’ambiente collegiale, intendono occuparsi direttamente dell’educazione dei figli.</a:t>
            </a:r>
          </a:p>
          <a:p>
            <a:pPr marL="171450" marR="0" lvl="0" indent="-171450" algn="l" rtl="0">
              <a:lnSpc>
                <a:spcPct val="100000"/>
              </a:lnSpc>
              <a:spcBef>
                <a:spcPts val="0"/>
              </a:spcBef>
              <a:spcAft>
                <a:spcPts val="0"/>
              </a:spcAft>
              <a:buClr>
                <a:srgbClr val="000000"/>
              </a:buClr>
              <a:buSzPts val="1400"/>
              <a:buFont typeface="Wingdings" panose="05000000000000000000" pitchFamily="2" charset="2"/>
              <a:buChar char="q"/>
            </a:pPr>
            <a:r>
              <a:rPr lang="it-IT" sz="1200" b="0" i="0" u="none" strike="noStrike" cap="none" dirty="0">
                <a:solidFill>
                  <a:srgbClr val="000000"/>
                </a:solidFill>
                <a:latin typeface="Arial" panose="020B0604020202020204" pitchFamily="34" charset="0"/>
                <a:ea typeface="Arial"/>
                <a:cs typeface="Arial" panose="020B0604020202020204" pitchFamily="34" charset="0"/>
                <a:sym typeface="Arial"/>
              </a:rPr>
              <a:t>Contemporaneamente muta radicalmente il panorama del mondo del lavoro con l’immissione massiccia della donna nelle attività lavorative e con l’esigenza di trovare riposte valide che non si esauriscano nelle poche ore di scuola del mattino ma proseguano durante tutto l’arco della giornata</a:t>
            </a:r>
          </a:p>
          <a:p>
            <a:pPr marL="171450" marR="0" lvl="0" indent="-171450" algn="l" rtl="0">
              <a:lnSpc>
                <a:spcPct val="100000"/>
              </a:lnSpc>
              <a:spcBef>
                <a:spcPts val="0"/>
              </a:spcBef>
              <a:spcAft>
                <a:spcPts val="0"/>
              </a:spcAft>
              <a:buClr>
                <a:srgbClr val="000000"/>
              </a:buClr>
              <a:buSzPts val="1400"/>
              <a:buFont typeface="Wingdings" panose="05000000000000000000" pitchFamily="2" charset="2"/>
              <a:buChar char="q"/>
            </a:pPr>
            <a:r>
              <a:rPr lang="it-IT" sz="1200" b="0" i="0" u="none" strike="noStrike" cap="none" dirty="0">
                <a:solidFill>
                  <a:srgbClr val="000000"/>
                </a:solidFill>
                <a:latin typeface="Arial" panose="020B0604020202020204" pitchFamily="34" charset="0"/>
                <a:ea typeface="Arial"/>
                <a:cs typeface="Arial" panose="020B0604020202020204" pitchFamily="34" charset="0"/>
                <a:sym typeface="Arial"/>
              </a:rPr>
              <a:t>Questa mutata situazione ha comportato negli anni, pur senza abbandonare il servizio specifico della </a:t>
            </a:r>
            <a:r>
              <a:rPr lang="it-IT" sz="1200" b="0" i="0" u="none" strike="noStrike" cap="none" dirty="0" err="1">
                <a:solidFill>
                  <a:srgbClr val="000000"/>
                </a:solidFill>
                <a:latin typeface="Arial" panose="020B0604020202020204" pitchFamily="34" charset="0"/>
                <a:ea typeface="Arial"/>
                <a:cs typeface="Arial" panose="020B0604020202020204" pitchFamily="34" charset="0"/>
                <a:sym typeface="Arial"/>
              </a:rPr>
              <a:t>convittualità</a:t>
            </a:r>
            <a:r>
              <a:rPr lang="it-IT" sz="1200" b="0" i="0" u="none" strike="noStrike" cap="none" dirty="0">
                <a:solidFill>
                  <a:srgbClr val="000000"/>
                </a:solidFill>
                <a:latin typeface="Arial" panose="020B0604020202020204" pitchFamily="34" charset="0"/>
                <a:ea typeface="Arial"/>
                <a:cs typeface="Arial" panose="020B0604020202020204" pitchFamily="34" charset="0"/>
                <a:sym typeface="Arial"/>
              </a:rPr>
              <a:t>, una straordinaria diffusione della richiesta di </a:t>
            </a:r>
            <a:r>
              <a:rPr lang="it-IT" sz="1200" b="0" i="0" u="none" strike="noStrike" cap="none" dirty="0" err="1">
                <a:solidFill>
                  <a:srgbClr val="000000"/>
                </a:solidFill>
                <a:latin typeface="Arial" panose="020B0604020202020204" pitchFamily="34" charset="0"/>
                <a:ea typeface="Arial"/>
                <a:cs typeface="Arial" panose="020B0604020202020204" pitchFamily="34" charset="0"/>
                <a:sym typeface="Arial"/>
              </a:rPr>
              <a:t>semiconvittualità</a:t>
            </a:r>
            <a:r>
              <a:rPr lang="it-IT" sz="1200" b="0" i="0" u="none" strike="noStrike" cap="none" dirty="0">
                <a:solidFill>
                  <a:srgbClr val="000000"/>
                </a:solidFill>
                <a:latin typeface="Arial" panose="020B0604020202020204" pitchFamily="34" charset="0"/>
                <a:ea typeface="Arial"/>
                <a:cs typeface="Arial" panose="020B0604020202020204" pitchFamily="34" charset="0"/>
                <a:sym typeface="Arial"/>
              </a:rPr>
              <a:t>.</a:t>
            </a:r>
          </a:p>
        </p:txBody>
      </p:sp>
      <p:sp>
        <p:nvSpPr>
          <p:cNvPr id="7" name="Google Shape;3334;p31">
            <a:extLst>
              <a:ext uri="{FF2B5EF4-FFF2-40B4-BE49-F238E27FC236}">
                <a16:creationId xmlns:a16="http://schemas.microsoft.com/office/drawing/2014/main" id="{250A91B1-BB2F-0EDA-D519-72D3C1789B6C}"/>
              </a:ext>
            </a:extLst>
          </p:cNvPr>
          <p:cNvSpPr/>
          <p:nvPr/>
        </p:nvSpPr>
        <p:spPr>
          <a:xfrm>
            <a:off x="9015641" y="1317926"/>
            <a:ext cx="2473200" cy="848108"/>
          </a:xfrm>
          <a:prstGeom prst="rect">
            <a:avLst/>
          </a:prstGeom>
          <a:noFill/>
          <a:ln>
            <a:noFill/>
          </a:ln>
        </p:spPr>
        <p:txBody>
          <a:bodyPr spcFirstLastPara="1" wrap="square" lIns="71950" tIns="0" rIns="71950" bIns="0" anchor="ctr" anchorCtr="0">
            <a:noAutofit/>
          </a:bodyPr>
          <a:lstStyle/>
          <a:p>
            <a:pPr marL="0" marR="0" lvl="0" indent="0" algn="ctr" rtl="0">
              <a:lnSpc>
                <a:spcPct val="100000"/>
              </a:lnSpc>
              <a:spcBef>
                <a:spcPts val="0"/>
              </a:spcBef>
              <a:spcAft>
                <a:spcPts val="0"/>
              </a:spcAft>
              <a:buClr>
                <a:srgbClr val="E0301E"/>
              </a:buClr>
              <a:buSzPts val="2000"/>
              <a:buFont typeface="Georgia"/>
              <a:buNone/>
            </a:pPr>
            <a:r>
              <a:rPr lang="it-IT" sz="2000" b="1" i="0" u="none" strike="noStrike" cap="none" dirty="0">
                <a:solidFill>
                  <a:schemeClr val="bg2"/>
                </a:solidFill>
                <a:latin typeface="Arial" panose="020B0604020202020204" pitchFamily="34" charset="0"/>
                <a:ea typeface="Georgia"/>
                <a:cs typeface="Arial" panose="020B0604020202020204" pitchFamily="34" charset="0"/>
                <a:sym typeface="Georgia"/>
              </a:rPr>
              <a:t>Evoluzione Moderna</a:t>
            </a:r>
            <a:endParaRPr sz="1400" b="0" i="0" u="none" strike="noStrike" cap="none" dirty="0">
              <a:solidFill>
                <a:schemeClr val="bg2"/>
              </a:solidFill>
              <a:latin typeface="Arial" panose="020B0604020202020204" pitchFamily="34" charset="0"/>
              <a:ea typeface="Arial"/>
              <a:cs typeface="Arial" panose="020B0604020202020204" pitchFamily="34" charset="0"/>
              <a:sym typeface="Arial"/>
            </a:endParaRPr>
          </a:p>
        </p:txBody>
      </p:sp>
      <p:sp>
        <p:nvSpPr>
          <p:cNvPr id="10" name="Google Shape;3344;p31">
            <a:extLst>
              <a:ext uri="{FF2B5EF4-FFF2-40B4-BE49-F238E27FC236}">
                <a16:creationId xmlns:a16="http://schemas.microsoft.com/office/drawing/2014/main" id="{AD57F9A1-F54D-0AC8-46B7-960E2CE408CC}"/>
              </a:ext>
            </a:extLst>
          </p:cNvPr>
          <p:cNvSpPr/>
          <p:nvPr/>
        </p:nvSpPr>
        <p:spPr>
          <a:xfrm>
            <a:off x="810466" y="1317935"/>
            <a:ext cx="2473200" cy="848091"/>
          </a:xfrm>
          <a:prstGeom prst="rect">
            <a:avLst/>
          </a:prstGeom>
          <a:noFill/>
          <a:ln>
            <a:noFill/>
          </a:ln>
        </p:spPr>
        <p:txBody>
          <a:bodyPr spcFirstLastPara="1" wrap="square" lIns="71950" tIns="0" rIns="71950" bIns="0" anchor="ctr" anchorCtr="0">
            <a:noAutofit/>
          </a:bodyPr>
          <a:lstStyle/>
          <a:p>
            <a:pPr marL="0" marR="0" lvl="0" indent="0" algn="ctr" rtl="0">
              <a:lnSpc>
                <a:spcPct val="100000"/>
              </a:lnSpc>
              <a:spcBef>
                <a:spcPts val="0"/>
              </a:spcBef>
              <a:spcAft>
                <a:spcPts val="0"/>
              </a:spcAft>
              <a:buClr>
                <a:srgbClr val="DB536A"/>
              </a:buClr>
              <a:buSzPts val="2000"/>
              <a:buFont typeface="Georgia"/>
              <a:buNone/>
            </a:pPr>
            <a:r>
              <a:rPr lang="it-IT" sz="2000" b="1" i="0" u="none" strike="noStrike" cap="none" dirty="0">
                <a:solidFill>
                  <a:schemeClr val="bg2"/>
                </a:solidFill>
                <a:latin typeface="Arial" panose="020B0604020202020204" pitchFamily="34" charset="0"/>
                <a:ea typeface="Georgia"/>
                <a:cs typeface="Arial" panose="020B0604020202020204" pitchFamily="34" charset="0"/>
                <a:sym typeface="Georgia"/>
              </a:rPr>
              <a:t>Legge Casati</a:t>
            </a:r>
            <a:endParaRPr sz="1400" b="0" i="0" u="none" strike="noStrike" cap="none" dirty="0">
              <a:solidFill>
                <a:schemeClr val="bg2"/>
              </a:solidFill>
              <a:latin typeface="Arial" panose="020B0604020202020204" pitchFamily="34" charset="0"/>
              <a:ea typeface="Arial"/>
              <a:cs typeface="Arial" panose="020B0604020202020204" pitchFamily="34" charset="0"/>
              <a:sym typeface="Arial"/>
            </a:endParaRPr>
          </a:p>
        </p:txBody>
      </p:sp>
      <p:sp>
        <p:nvSpPr>
          <p:cNvPr id="11" name="Google Shape;3345;p31">
            <a:extLst>
              <a:ext uri="{FF2B5EF4-FFF2-40B4-BE49-F238E27FC236}">
                <a16:creationId xmlns:a16="http://schemas.microsoft.com/office/drawing/2014/main" id="{5029A706-5685-A26D-2147-AEC055E22F5B}"/>
              </a:ext>
            </a:extLst>
          </p:cNvPr>
          <p:cNvSpPr/>
          <p:nvPr/>
        </p:nvSpPr>
        <p:spPr>
          <a:xfrm>
            <a:off x="-20667" y="2337245"/>
            <a:ext cx="4135467" cy="3349452"/>
          </a:xfrm>
          <a:prstGeom prst="rect">
            <a:avLst/>
          </a:prstGeom>
          <a:noFill/>
          <a:ln>
            <a:noFill/>
          </a:ln>
        </p:spPr>
        <p:txBody>
          <a:bodyPr spcFirstLastPara="1" wrap="square" lIns="71950" tIns="0" rIns="71950" bIns="0" anchor="t" anchorCtr="0">
            <a:noAutofit/>
          </a:bodyPr>
          <a:lstStyle/>
          <a:p>
            <a:pPr marL="171450" marR="0" lvl="0" indent="-171450" algn="just" rtl="0">
              <a:lnSpc>
                <a:spcPct val="100000"/>
              </a:lnSpc>
              <a:spcBef>
                <a:spcPts val="0"/>
              </a:spcBef>
              <a:spcAft>
                <a:spcPts val="0"/>
              </a:spcAft>
              <a:buClr>
                <a:srgbClr val="000000"/>
              </a:buClr>
              <a:buSzPts val="1400"/>
              <a:buFont typeface="Wingdings" panose="05000000000000000000" pitchFamily="2" charset="2"/>
              <a:buChar char="q"/>
            </a:pPr>
            <a:r>
              <a:rPr lang="it-IT" sz="1200" b="0" i="0" u="none" strike="noStrike" cap="none" dirty="0">
                <a:solidFill>
                  <a:srgbClr val="000000"/>
                </a:solidFill>
                <a:latin typeface="Arial" panose="020B0604020202020204" pitchFamily="34" charset="0"/>
                <a:ea typeface="Arial"/>
                <a:cs typeface="Arial" panose="020B0604020202020204" pitchFamily="34" charset="0"/>
                <a:sym typeface="Arial"/>
              </a:rPr>
              <a:t>legge Casati n. 3.725 del 13 novembre 1859 I convitti nazionali, nascono giuridicamente con l’unità d’Italia e trovano la loro definizione che assegna loro una duplice funzione: preparare i giovani alla gestione del potere ed esercitare un’assistenza diretta ai bisognosi e meritevoli</a:t>
            </a:r>
          </a:p>
          <a:p>
            <a:pPr marL="171450" marR="0" lvl="0" indent="-171450" algn="just" rtl="0">
              <a:lnSpc>
                <a:spcPct val="100000"/>
              </a:lnSpc>
              <a:spcBef>
                <a:spcPts val="0"/>
              </a:spcBef>
              <a:spcAft>
                <a:spcPts val="0"/>
              </a:spcAft>
              <a:buClr>
                <a:srgbClr val="000000"/>
              </a:buClr>
              <a:buSzPts val="1400"/>
              <a:buFont typeface="Wingdings" panose="05000000000000000000" pitchFamily="2" charset="2"/>
              <a:buChar char="q"/>
            </a:pPr>
            <a:r>
              <a:rPr lang="it-IT" sz="1200" b="0" i="0" u="none" strike="noStrike" cap="none" dirty="0">
                <a:solidFill>
                  <a:srgbClr val="000000"/>
                </a:solidFill>
                <a:latin typeface="Arial" panose="020B0604020202020204" pitchFamily="34" charset="0"/>
                <a:ea typeface="Arial"/>
                <a:cs typeface="Arial" panose="020B0604020202020204" pitchFamily="34" charset="0"/>
                <a:sym typeface="Arial"/>
              </a:rPr>
              <a:t> Il modello organizzativo privilegia l’educazione rispetto all’istruzione, compromettendo il processo unitario che voleva un progetto di istruzione, garantito dalle scuole interne, complementare al progetto educativo garantito dal convitto. </a:t>
            </a:r>
          </a:p>
          <a:p>
            <a:pPr marL="171450" marR="0" lvl="0" indent="-171450" algn="just" rtl="0">
              <a:lnSpc>
                <a:spcPct val="100000"/>
              </a:lnSpc>
              <a:spcBef>
                <a:spcPts val="0"/>
              </a:spcBef>
              <a:spcAft>
                <a:spcPts val="0"/>
              </a:spcAft>
              <a:buClr>
                <a:srgbClr val="000000"/>
              </a:buClr>
              <a:buSzPts val="1400"/>
              <a:buFont typeface="Wingdings" panose="05000000000000000000" pitchFamily="2" charset="2"/>
              <a:buChar char="q"/>
            </a:pPr>
            <a:r>
              <a:rPr lang="it-IT" sz="1200" b="0" i="0" u="none" strike="noStrike" cap="none" dirty="0">
                <a:solidFill>
                  <a:srgbClr val="000000"/>
                </a:solidFill>
                <a:latin typeface="Arial" panose="020B0604020202020204" pitchFamily="34" charset="0"/>
                <a:ea typeface="Arial"/>
                <a:cs typeface="Arial" panose="020B0604020202020204" pitchFamily="34" charset="0"/>
                <a:sym typeface="Arial"/>
              </a:rPr>
              <a:t>Questa separazione tra due aspetti che sono inscindibili nella formazione dei giovani, educazione e istruzione, si trascinerà nel tempo e si rivelerà un punto debole nell’impianto complessivo dei convitti..</a:t>
            </a:r>
          </a:p>
          <a:p>
            <a:pPr marL="171450" marR="0" lvl="0" indent="-171450" algn="just" rtl="0">
              <a:lnSpc>
                <a:spcPct val="100000"/>
              </a:lnSpc>
              <a:spcBef>
                <a:spcPts val="0"/>
              </a:spcBef>
              <a:spcAft>
                <a:spcPts val="0"/>
              </a:spcAft>
              <a:buClr>
                <a:srgbClr val="000000"/>
              </a:buClr>
              <a:buSzPts val="1400"/>
              <a:buFont typeface="Wingdings" panose="05000000000000000000" pitchFamily="2" charset="2"/>
              <a:buChar char="q"/>
            </a:pPr>
            <a:r>
              <a:rPr lang="it-IT" sz="1200" b="0" i="0" u="none" strike="noStrike" cap="none" dirty="0">
                <a:solidFill>
                  <a:srgbClr val="000000"/>
                </a:solidFill>
                <a:latin typeface="Arial" panose="020B0604020202020204" pitchFamily="34" charset="0"/>
                <a:ea typeface="Arial"/>
                <a:cs typeface="Arial" panose="020B0604020202020204" pitchFamily="34" charset="0"/>
                <a:sym typeface="Arial"/>
              </a:rPr>
              <a:t> In questi decenni i convitti svolgono la loro azione in modo riduttivo, affermandosi quasi esclusivamente come centri residenziali, privi delle scuole interne in grado di sviluppare un processo formativo unitario.</a:t>
            </a:r>
          </a:p>
        </p:txBody>
      </p:sp>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03212"/>
          </a:xfrm>
          <a:prstGeom prst="rect">
            <a:avLst/>
          </a:prstGeom>
        </p:spPr>
        <p:txBody>
          <a:bodyPr vert="horz" lIns="91440" tIns="45720" rIns="91440" bIns="45720" rtlCol="0" anchor="ctr">
            <a:noAutofit/>
          </a:bodyPr>
          <a:lstStyle>
            <a:lvl1pPr>
              <a:lnSpc>
                <a:spcPct val="90000"/>
              </a:lnSpc>
              <a:spcBef>
                <a:spcPct val="0"/>
              </a:spcBef>
              <a:buNone/>
              <a:defRPr sz="2800">
                <a:solidFill>
                  <a:schemeClr val="bg1"/>
                </a:solidFill>
                <a:latin typeface="Arial" panose="020B0604020202020204" pitchFamily="34" charset="0"/>
                <a:ea typeface="+mj-ea"/>
                <a:cs typeface="Arial" panose="020B0604020202020204" pitchFamily="34" charset="0"/>
              </a:defRPr>
            </a:lvl1pPr>
          </a:lstStyle>
          <a:p>
            <a:r>
              <a:rPr lang="it-IT" altLang="en-US" sz="2500" dirty="0"/>
              <a:t>Storia</a:t>
            </a:r>
          </a:p>
        </p:txBody>
      </p:sp>
      <p:sp>
        <p:nvSpPr>
          <p:cNvPr id="8" name="Google Shape;3337;p31">
            <a:extLst>
              <a:ext uri="{FF2B5EF4-FFF2-40B4-BE49-F238E27FC236}">
                <a16:creationId xmlns:a16="http://schemas.microsoft.com/office/drawing/2014/main" id="{56EF917E-C5EB-C135-7141-6E9317E4C254}"/>
              </a:ext>
            </a:extLst>
          </p:cNvPr>
          <p:cNvSpPr/>
          <p:nvPr/>
        </p:nvSpPr>
        <p:spPr>
          <a:xfrm>
            <a:off x="4518676" y="2337245"/>
            <a:ext cx="3468307" cy="1652988"/>
          </a:xfrm>
          <a:prstGeom prst="rect">
            <a:avLst/>
          </a:prstGeom>
          <a:noFill/>
          <a:ln>
            <a:noFill/>
          </a:ln>
        </p:spPr>
        <p:txBody>
          <a:bodyPr spcFirstLastPara="1" wrap="square" lIns="71950" tIns="0" rIns="71950" bIns="0" anchor="t" anchorCtr="0">
            <a:noAutofit/>
          </a:bodyPr>
          <a:lstStyle/>
          <a:p>
            <a:pPr marL="285750" marR="0" lvl="0" indent="-285750" algn="l" rtl="0">
              <a:lnSpc>
                <a:spcPct val="150000"/>
              </a:lnSpc>
              <a:spcBef>
                <a:spcPts val="0"/>
              </a:spcBef>
              <a:spcAft>
                <a:spcPts val="0"/>
              </a:spcAft>
              <a:buClr>
                <a:srgbClr val="000000"/>
              </a:buClr>
              <a:buSzPts val="1400"/>
              <a:buFont typeface="Wingdings" panose="05000000000000000000" pitchFamily="2" charset="2"/>
              <a:buChar char="q"/>
            </a:pPr>
            <a:r>
              <a:rPr lang="it-IT" sz="1200" b="0" i="0" u="none" strike="noStrike" cap="none" dirty="0">
                <a:solidFill>
                  <a:srgbClr val="000000"/>
                </a:solidFill>
                <a:latin typeface="Arial" panose="020B0604020202020204" pitchFamily="34" charset="0"/>
                <a:ea typeface="Arial"/>
                <a:cs typeface="Arial" panose="020B0604020202020204" pitchFamily="34" charset="0"/>
                <a:sym typeface="Arial"/>
              </a:rPr>
              <a:t>riforma Gentile del 6 maggio 1923</a:t>
            </a:r>
          </a:p>
          <a:p>
            <a:pPr marL="285750" marR="0" lvl="0" indent="-285750" algn="l" rtl="0">
              <a:lnSpc>
                <a:spcPct val="150000"/>
              </a:lnSpc>
              <a:spcBef>
                <a:spcPts val="0"/>
              </a:spcBef>
              <a:spcAft>
                <a:spcPts val="0"/>
              </a:spcAft>
              <a:buClr>
                <a:srgbClr val="000000"/>
              </a:buClr>
              <a:buSzPts val="1400"/>
              <a:buFont typeface="Wingdings" panose="05000000000000000000" pitchFamily="2" charset="2"/>
              <a:buChar char="q"/>
            </a:pPr>
            <a:r>
              <a:rPr lang="it-IT" sz="1200" b="0" i="0" u="none" strike="noStrike" cap="none" dirty="0">
                <a:solidFill>
                  <a:srgbClr val="000000"/>
                </a:solidFill>
                <a:latin typeface="Arial" panose="020B0604020202020204" pitchFamily="34" charset="0"/>
                <a:ea typeface="Arial"/>
                <a:cs typeface="Arial" panose="020B0604020202020204" pitchFamily="34" charset="0"/>
                <a:sym typeface="Arial"/>
              </a:rPr>
              <a:t>Regolamento specifico per i convitti del 1° settembre 1925</a:t>
            </a:r>
          </a:p>
          <a:p>
            <a:pPr marL="285750" marR="0" lvl="0" indent="-285750" algn="l" rtl="0">
              <a:lnSpc>
                <a:spcPct val="150000"/>
              </a:lnSpc>
              <a:spcBef>
                <a:spcPts val="0"/>
              </a:spcBef>
              <a:spcAft>
                <a:spcPts val="0"/>
              </a:spcAft>
              <a:buClr>
                <a:srgbClr val="000000"/>
              </a:buClr>
              <a:buSzPts val="1400"/>
              <a:buFont typeface="Wingdings" panose="05000000000000000000" pitchFamily="2" charset="2"/>
              <a:buChar char="q"/>
            </a:pPr>
            <a:r>
              <a:rPr lang="it-IT" sz="1200" b="0" i="0" u="none" strike="noStrike" cap="none" dirty="0">
                <a:solidFill>
                  <a:srgbClr val="000000"/>
                </a:solidFill>
                <a:latin typeface="Arial" panose="020B0604020202020204" pitchFamily="34" charset="0"/>
                <a:ea typeface="Arial"/>
                <a:cs typeface="Arial" panose="020B0604020202020204" pitchFamily="34" charset="0"/>
                <a:sym typeface="Arial"/>
              </a:rPr>
              <a:t>istituzione degli educandati statali il 23 dicembre 1929 </a:t>
            </a:r>
          </a:p>
        </p:txBody>
      </p:sp>
      <p:sp>
        <p:nvSpPr>
          <p:cNvPr id="9" name="Google Shape;3338;p31">
            <a:extLst>
              <a:ext uri="{FF2B5EF4-FFF2-40B4-BE49-F238E27FC236}">
                <a16:creationId xmlns:a16="http://schemas.microsoft.com/office/drawing/2014/main" id="{D1E45955-BD4D-75B5-D8F6-CD5D38E1EACE}"/>
              </a:ext>
            </a:extLst>
          </p:cNvPr>
          <p:cNvSpPr/>
          <p:nvPr/>
        </p:nvSpPr>
        <p:spPr>
          <a:xfrm>
            <a:off x="4876309" y="1317935"/>
            <a:ext cx="2753041" cy="848091"/>
          </a:xfrm>
          <a:prstGeom prst="rect">
            <a:avLst/>
          </a:prstGeom>
          <a:noFill/>
          <a:ln>
            <a:noFill/>
          </a:ln>
        </p:spPr>
        <p:txBody>
          <a:bodyPr spcFirstLastPara="1" wrap="square" lIns="71950" tIns="0" rIns="71950" bIns="0" anchor="ctr" anchorCtr="0">
            <a:noAutofit/>
          </a:bodyPr>
          <a:lstStyle/>
          <a:p>
            <a:pPr marL="0" marR="0" lvl="0" indent="0" algn="ctr" rtl="0">
              <a:lnSpc>
                <a:spcPct val="100000"/>
              </a:lnSpc>
              <a:spcBef>
                <a:spcPts val="0"/>
              </a:spcBef>
              <a:spcAft>
                <a:spcPts val="0"/>
              </a:spcAft>
              <a:buClr>
                <a:srgbClr val="DC6900"/>
              </a:buClr>
              <a:buSzPts val="2000"/>
              <a:buFont typeface="Georgia"/>
              <a:buNone/>
            </a:pPr>
            <a:r>
              <a:rPr lang="it-IT" sz="2000" b="1" i="0" u="none" strike="noStrike" cap="none" dirty="0">
                <a:solidFill>
                  <a:schemeClr val="bg2"/>
                </a:solidFill>
                <a:latin typeface="Arial" panose="020B0604020202020204" pitchFamily="34" charset="0"/>
                <a:ea typeface="Georgia"/>
                <a:cs typeface="Arial" panose="020B0604020202020204" pitchFamily="34" charset="0"/>
                <a:sym typeface="Georgia"/>
              </a:rPr>
              <a:t>Nuovo modello Organizzativo</a:t>
            </a:r>
            <a:endParaRPr sz="1400" b="0" i="0" u="none" strike="noStrike" cap="none" dirty="0">
              <a:solidFill>
                <a:schemeClr val="bg2"/>
              </a:solidFill>
              <a:latin typeface="Arial" panose="020B0604020202020204" pitchFamily="34" charset="0"/>
              <a:ea typeface="Arial"/>
              <a:cs typeface="Arial" panose="020B0604020202020204" pitchFamily="34" charset="0"/>
              <a:sym typeface="Arial"/>
            </a:endParaRPr>
          </a:p>
        </p:txBody>
      </p:sp>
      <p:sp>
        <p:nvSpPr>
          <p:cNvPr id="16" name="Rectangle 15">
            <a:extLst>
              <a:ext uri="{FF2B5EF4-FFF2-40B4-BE49-F238E27FC236}">
                <a16:creationId xmlns:a16="http://schemas.microsoft.com/office/drawing/2014/main" id="{2F94B6A6-1A22-F9AE-E2C8-79D6944B5FDF}"/>
              </a:ext>
            </a:extLst>
          </p:cNvPr>
          <p:cNvSpPr/>
          <p:nvPr/>
        </p:nvSpPr>
        <p:spPr>
          <a:xfrm>
            <a:off x="4518676" y="4075611"/>
            <a:ext cx="3468307" cy="1539778"/>
          </a:xfrm>
          <a:prstGeom prst="rect">
            <a:avLst/>
          </a:prstGeom>
          <a:noFill/>
          <a:ln w="19050">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it-IT" sz="1200" dirty="0">
              <a:solidFill>
                <a:schemeClr val="tx1"/>
              </a:solidFill>
              <a:latin typeface="Arial" panose="020B0604020202020204" pitchFamily="34" charset="0"/>
              <a:cs typeface="Arial" panose="020B0604020202020204" pitchFamily="34" charset="0"/>
            </a:endParaRPr>
          </a:p>
          <a:p>
            <a:pPr marL="0" indent="0" algn="ctr">
              <a:buNone/>
            </a:pPr>
            <a:r>
              <a:rPr lang="it-IT" sz="1200" dirty="0">
                <a:solidFill>
                  <a:schemeClr val="tx1"/>
                </a:solidFill>
                <a:latin typeface="Arial" panose="020B0604020202020204" pitchFamily="34" charset="0"/>
                <a:cs typeface="Arial" panose="020B0604020202020204" pitchFamily="34" charset="0"/>
              </a:rPr>
              <a:t>Affermano un </a:t>
            </a:r>
            <a:r>
              <a:rPr lang="it-IT" sz="1200" b="1" dirty="0">
                <a:solidFill>
                  <a:schemeClr val="tx1"/>
                </a:solidFill>
                <a:latin typeface="Arial" panose="020B0604020202020204" pitchFamily="34" charset="0"/>
                <a:cs typeface="Arial" panose="020B0604020202020204" pitchFamily="34" charset="0"/>
              </a:rPr>
              <a:t>nuovo modello organizzativo </a:t>
            </a:r>
            <a:r>
              <a:rPr lang="it-IT" sz="1200" dirty="0">
                <a:solidFill>
                  <a:schemeClr val="tx1"/>
                </a:solidFill>
                <a:latin typeface="Arial" panose="020B0604020202020204" pitchFamily="34" charset="0"/>
                <a:cs typeface="Arial" panose="020B0604020202020204" pitchFamily="34" charset="0"/>
              </a:rPr>
              <a:t>degli istituti e ripristinano opportunamente la possibilità di dotarsi di scuole interne”. </a:t>
            </a:r>
          </a:p>
          <a:p>
            <a:pPr marL="0" indent="0" algn="ctr">
              <a:buNone/>
            </a:pPr>
            <a:r>
              <a:rPr lang="it-IT" sz="1200" u="sng" dirty="0">
                <a:solidFill>
                  <a:schemeClr val="tx1"/>
                </a:solidFill>
                <a:latin typeface="Arial" panose="020B0604020202020204" pitchFamily="34" charset="0"/>
                <a:cs typeface="Arial" panose="020B0604020202020204" pitchFamily="34" charset="0"/>
              </a:rPr>
              <a:t>L’impianto scaturito dal regolamento del 1925 è tuttora in vigore, seppure modificato in molte sue parti dalla legislazione successiva e disapplicato per molte norme non più attuali.</a:t>
            </a:r>
            <a:r>
              <a:rPr lang="it-IT" sz="1200" b="1" u="sng" dirty="0">
                <a:solidFill>
                  <a:schemeClr val="tx1"/>
                </a:solidFill>
                <a:latin typeface="Arial" panose="020B0604020202020204" pitchFamily="34" charset="0"/>
                <a:cs typeface="Arial" panose="020B0604020202020204" pitchFamily="34" charset="0"/>
              </a:rPr>
              <a:t> </a:t>
            </a:r>
            <a:endParaRPr lang="it-IT" sz="1200" dirty="0">
              <a:solidFill>
                <a:schemeClr val="tx1"/>
              </a:solidFill>
              <a:latin typeface="Arial" panose="020B0604020202020204" pitchFamily="34" charset="0"/>
              <a:cs typeface="Arial" panose="020B0604020202020204" pitchFamily="34" charset="0"/>
            </a:endParaRPr>
          </a:p>
          <a:p>
            <a:pPr algn="ctr"/>
            <a:endParaRPr lang="it-IT" sz="1200" dirty="0">
              <a:solidFill>
                <a:schemeClr val="tx1"/>
              </a:solidFill>
              <a:latin typeface="Arial" panose="020B0604020202020204" pitchFamily="34" charset="0"/>
              <a:cs typeface="Arial" panose="020B0604020202020204" pitchFamily="34" charset="0"/>
            </a:endParaRPr>
          </a:p>
        </p:txBody>
      </p:sp>
      <p:sp>
        <p:nvSpPr>
          <p:cNvPr id="17" name="Isosceles Triangle 16">
            <a:extLst>
              <a:ext uri="{FF2B5EF4-FFF2-40B4-BE49-F238E27FC236}">
                <a16:creationId xmlns:a16="http://schemas.microsoft.com/office/drawing/2014/main" id="{B85AC9FC-E62D-9546-DB80-0FB570216844}"/>
              </a:ext>
            </a:extLst>
          </p:cNvPr>
          <p:cNvSpPr/>
          <p:nvPr/>
        </p:nvSpPr>
        <p:spPr>
          <a:xfrm rot="10800000">
            <a:off x="5630167" y="3840483"/>
            <a:ext cx="1245326" cy="123740"/>
          </a:xfrm>
          <a:prstGeom prst="triangle">
            <a:avLst/>
          </a:prstGeom>
          <a:solidFill>
            <a:srgbClr val="FF0000"/>
          </a:solidFill>
          <a:ln>
            <a:noFill/>
          </a:ln>
          <a:effectLst>
            <a:innerShdw blurRad="63500" dist="50800" dir="13500000">
              <a:prstClr val="black">
                <a:alpha val="50000"/>
              </a:prstClr>
            </a:inn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3515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3E25322-2F4C-5F1F-A904-51913A535640}"/>
              </a:ext>
            </a:extLst>
          </p:cNvPr>
          <p:cNvSpPr/>
          <p:nvPr/>
        </p:nvSpPr>
        <p:spPr>
          <a:xfrm>
            <a:off x="0" y="317713"/>
            <a:ext cx="9035512" cy="642051"/>
          </a:xfrm>
          <a:prstGeom prst="rect">
            <a:avLst/>
          </a:prstGeom>
          <a:solidFill>
            <a:schemeClr val="tx1">
              <a:lumMod val="75000"/>
              <a:lumOff val="2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Arial" panose="020B0604020202020204" pitchFamily="34" charset="0"/>
              <a:cs typeface="Arial" panose="020B0604020202020204" pitchFamily="34" charset="0"/>
            </a:endParaRPr>
          </a:p>
        </p:txBody>
      </p:sp>
      <p:sp>
        <p:nvSpPr>
          <p:cNvPr id="13" name="Title 3">
            <a:extLst>
              <a:ext uri="{FF2B5EF4-FFF2-40B4-BE49-F238E27FC236}">
                <a16:creationId xmlns:a16="http://schemas.microsoft.com/office/drawing/2014/main" id="{72BF0742-CD93-D1A8-DD6E-FE69E9E9A4C9}"/>
              </a:ext>
            </a:extLst>
          </p:cNvPr>
          <p:cNvSpPr txBox="1">
            <a:spLocks/>
          </p:cNvSpPr>
          <p:nvPr/>
        </p:nvSpPr>
        <p:spPr>
          <a:xfrm>
            <a:off x="0" y="487132"/>
            <a:ext cx="9035512" cy="39600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altLang="en-US" sz="2500" dirty="0">
                <a:solidFill>
                  <a:schemeClr val="bg1"/>
                </a:solidFill>
                <a:latin typeface="Arial" panose="020B0604020202020204" pitchFamily="34" charset="0"/>
                <a:cs typeface="Arial" panose="020B0604020202020204" pitchFamily="34" charset="0"/>
              </a:rPr>
              <a:t>Risposta alle nuove esigenze</a:t>
            </a:r>
          </a:p>
        </p:txBody>
      </p:sp>
      <p:sp>
        <p:nvSpPr>
          <p:cNvPr id="14" name="Rounded Rectangle 63">
            <a:extLst>
              <a:ext uri="{FF2B5EF4-FFF2-40B4-BE49-F238E27FC236}">
                <a16:creationId xmlns:a16="http://schemas.microsoft.com/office/drawing/2014/main" id="{B72B7E5D-AEAC-FCA5-9D2A-9D1881B98729}"/>
              </a:ext>
            </a:extLst>
          </p:cNvPr>
          <p:cNvSpPr/>
          <p:nvPr/>
        </p:nvSpPr>
        <p:spPr>
          <a:xfrm>
            <a:off x="1875621" y="1983484"/>
            <a:ext cx="9853463" cy="1482058"/>
          </a:xfrm>
          <a:prstGeom prst="roundRect">
            <a:avLst>
              <a:gd name="adj" fmla="val 6907"/>
            </a:avLst>
          </a:prstGeom>
          <a:solidFill>
            <a:schemeClr val="accent2">
              <a:lumMod val="60000"/>
              <a:lumOff val="40000"/>
            </a:schemeClr>
          </a:solidFill>
          <a:ln w="12700" cap="sq"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sym typeface="Arial"/>
            </a:endParaRPr>
          </a:p>
        </p:txBody>
      </p:sp>
      <p:sp>
        <p:nvSpPr>
          <p:cNvPr id="15" name="Subtitle 2">
            <a:extLst>
              <a:ext uri="{FF2B5EF4-FFF2-40B4-BE49-F238E27FC236}">
                <a16:creationId xmlns:a16="http://schemas.microsoft.com/office/drawing/2014/main" id="{5953342F-0ED6-F242-8FBE-24BDB8236013}"/>
              </a:ext>
            </a:extLst>
          </p:cNvPr>
          <p:cNvSpPr txBox="1">
            <a:spLocks/>
          </p:cNvSpPr>
          <p:nvPr/>
        </p:nvSpPr>
        <p:spPr>
          <a:xfrm>
            <a:off x="2579928" y="2412889"/>
            <a:ext cx="8940146" cy="623248"/>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0" marR="0" lvl="0" indent="0" defTabSz="1087636" rtl="0" eaLnBrk="1" fontAlgn="auto" latinLnBrk="0" hangingPunct="1">
              <a:lnSpc>
                <a:spcPts val="1500"/>
              </a:lnSpc>
              <a:spcBef>
                <a:spcPct val="20000"/>
              </a:spcBef>
              <a:spcAft>
                <a:spcPts val="0"/>
              </a:spcAft>
              <a:buClrTx/>
              <a:buSzTx/>
              <a:buFont typeface="Arial"/>
              <a:buNone/>
              <a:tabLst/>
              <a:defRPr/>
            </a:pPr>
            <a:r>
              <a:rPr kumimoji="0" lang="it-IT" sz="140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sym typeface="Arial"/>
              </a:rPr>
              <a:t>I convitti nazionali, anche se si rifanno all’ordinamento legislativo del 1923, hanno subito profondi cambiamenti nella loro organizzazione interna a seguito di significativi interventi legislativi che, tra l’altro, hanno contribuito a superare la separatezza fra il momento educativo e quello dell’istruzione.</a:t>
            </a:r>
          </a:p>
        </p:txBody>
      </p:sp>
      <p:sp>
        <p:nvSpPr>
          <p:cNvPr id="22" name="Rounded Rectangle 64">
            <a:extLst>
              <a:ext uri="{FF2B5EF4-FFF2-40B4-BE49-F238E27FC236}">
                <a16:creationId xmlns:a16="http://schemas.microsoft.com/office/drawing/2014/main" id="{21938326-2327-450E-B26B-BDAA0A073239}"/>
              </a:ext>
            </a:extLst>
          </p:cNvPr>
          <p:cNvSpPr/>
          <p:nvPr/>
        </p:nvSpPr>
        <p:spPr>
          <a:xfrm>
            <a:off x="1918124" y="3869844"/>
            <a:ext cx="9810960" cy="1482059"/>
          </a:xfrm>
          <a:prstGeom prst="roundRect">
            <a:avLst>
              <a:gd name="adj" fmla="val 6907"/>
            </a:avLst>
          </a:prstGeom>
          <a:solidFill>
            <a:schemeClr val="accent2">
              <a:lumMod val="75000"/>
            </a:schemeClr>
          </a:solidFill>
          <a:ln w="12700" cap="sq"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sym typeface="Arial"/>
            </a:endParaRPr>
          </a:p>
        </p:txBody>
      </p:sp>
      <p:sp>
        <p:nvSpPr>
          <p:cNvPr id="23" name="Subtitle 2">
            <a:extLst>
              <a:ext uri="{FF2B5EF4-FFF2-40B4-BE49-F238E27FC236}">
                <a16:creationId xmlns:a16="http://schemas.microsoft.com/office/drawing/2014/main" id="{86167EC6-CA54-D607-C503-5F945F43D827}"/>
              </a:ext>
            </a:extLst>
          </p:cNvPr>
          <p:cNvSpPr txBox="1">
            <a:spLocks/>
          </p:cNvSpPr>
          <p:nvPr/>
        </p:nvSpPr>
        <p:spPr>
          <a:xfrm>
            <a:off x="2579929" y="4082619"/>
            <a:ext cx="8940145" cy="1056508"/>
          </a:xfrm>
          <a:prstGeom prst="rect">
            <a:avLst/>
          </a:prstGeom>
        </p:spPr>
        <p:txBody>
          <a:bodyPr vert="horz" wrap="square" lIns="45720" tIns="22860" rIns="45720" bIns="22860" rtlCol="0" anchor="t">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just"/>
            <a:r>
              <a:rPr lang="it-IT" sz="1400" dirty="0">
                <a:solidFill>
                  <a:schemeClr val="tx1"/>
                </a:solidFill>
                <a:latin typeface="Arial" panose="020B0604020202020204" pitchFamily="34" charset="0"/>
                <a:cs typeface="Arial" panose="020B0604020202020204" pitchFamily="34" charset="0"/>
              </a:rPr>
              <a:t>I convitti nazionali oggi </a:t>
            </a:r>
            <a:r>
              <a:rPr lang="it-IT" sz="1400" b="1" dirty="0">
                <a:solidFill>
                  <a:schemeClr val="tx1"/>
                </a:solidFill>
                <a:latin typeface="Arial" panose="020B0604020202020204" pitchFamily="34" charset="0"/>
                <a:cs typeface="Arial" panose="020B0604020202020204" pitchFamily="34" charset="0"/>
              </a:rPr>
              <a:t>concorrono al perseguimento degli obiettivi generali del sistema formativo italiano</a:t>
            </a:r>
            <a:r>
              <a:rPr lang="it-IT" sz="1400" dirty="0">
                <a:solidFill>
                  <a:schemeClr val="tx1"/>
                </a:solidFill>
                <a:latin typeface="Arial" panose="020B0604020202020204" pitchFamily="34" charset="0"/>
                <a:cs typeface="Arial" panose="020B0604020202020204" pitchFamily="34" charset="0"/>
              </a:rPr>
              <a:t> sia con una </a:t>
            </a:r>
            <a:r>
              <a:rPr lang="it-IT" sz="1400" u="sng" dirty="0">
                <a:solidFill>
                  <a:schemeClr val="tx1"/>
                </a:solidFill>
                <a:latin typeface="Arial" panose="020B0604020202020204" pitchFamily="34" charset="0"/>
                <a:cs typeface="Arial" panose="020B0604020202020204" pitchFamily="34" charset="0"/>
              </a:rPr>
              <a:t>offerta formativa qualificata </a:t>
            </a:r>
            <a:r>
              <a:rPr lang="it-IT" sz="1400" dirty="0">
                <a:solidFill>
                  <a:schemeClr val="tx1"/>
                </a:solidFill>
                <a:latin typeface="Arial" panose="020B0604020202020204" pitchFamily="34" charset="0"/>
                <a:cs typeface="Arial" panose="020B0604020202020204" pitchFamily="34" charset="0"/>
              </a:rPr>
              <a:t>delle scuole interne sia con lo </a:t>
            </a:r>
            <a:r>
              <a:rPr lang="it-IT" sz="1400" u="sng" dirty="0">
                <a:solidFill>
                  <a:schemeClr val="tx1"/>
                </a:solidFill>
                <a:latin typeface="Arial" panose="020B0604020202020204" pitchFamily="34" charset="0"/>
                <a:cs typeface="Arial" panose="020B0604020202020204" pitchFamily="34" charset="0"/>
              </a:rPr>
              <a:t>sviluppo delle strutture residenziali e semiresidenziali</a:t>
            </a:r>
            <a:r>
              <a:rPr lang="it-IT" sz="1400" dirty="0">
                <a:solidFill>
                  <a:schemeClr val="tx1"/>
                </a:solidFill>
                <a:latin typeface="Arial" panose="020B0604020202020204" pitchFamily="34" charset="0"/>
                <a:cs typeface="Arial" panose="020B0604020202020204" pitchFamily="34" charset="0"/>
              </a:rPr>
              <a:t>, per rispondere positivamente alla </a:t>
            </a:r>
            <a:r>
              <a:rPr lang="it-IT" sz="1400" u="sng" dirty="0">
                <a:solidFill>
                  <a:schemeClr val="tx1"/>
                </a:solidFill>
                <a:latin typeface="Arial" panose="020B0604020202020204" pitchFamily="34" charset="0"/>
                <a:cs typeface="Arial" panose="020B0604020202020204" pitchFamily="34" charset="0"/>
              </a:rPr>
              <a:t>nuova cultura delle pari opportunità</a:t>
            </a:r>
            <a:r>
              <a:rPr lang="it-IT" sz="1400" dirty="0">
                <a:solidFill>
                  <a:schemeClr val="tx1"/>
                </a:solidFill>
                <a:latin typeface="Arial" panose="020B0604020202020204" pitchFamily="34" charset="0"/>
                <a:cs typeface="Arial" panose="020B0604020202020204" pitchFamily="34" charset="0"/>
              </a:rPr>
              <a:t>, per essere di supporto agli </a:t>
            </a:r>
            <a:r>
              <a:rPr lang="it-IT" sz="1400" u="sng" dirty="0">
                <a:solidFill>
                  <a:schemeClr val="tx1"/>
                </a:solidFill>
                <a:latin typeface="Arial" panose="020B0604020202020204" pitchFamily="34" charset="0"/>
                <a:cs typeface="Arial" panose="020B0604020202020204" pitchFamily="34" charset="0"/>
              </a:rPr>
              <a:t>scambi di studenti in ambito comunitario</a:t>
            </a:r>
            <a:r>
              <a:rPr lang="it-IT" sz="1400" dirty="0">
                <a:solidFill>
                  <a:schemeClr val="tx1"/>
                </a:solidFill>
                <a:latin typeface="Arial" panose="020B0604020202020204" pitchFamily="34" charset="0"/>
                <a:cs typeface="Arial" panose="020B0604020202020204" pitchFamily="34" charset="0"/>
              </a:rPr>
              <a:t>, per venire incontro alle mutate richieste dell’utenza.</a:t>
            </a:r>
          </a:p>
        </p:txBody>
      </p:sp>
      <p:sp>
        <p:nvSpPr>
          <p:cNvPr id="25" name="Hexagon 59">
            <a:extLst>
              <a:ext uri="{FF2B5EF4-FFF2-40B4-BE49-F238E27FC236}">
                <a16:creationId xmlns:a16="http://schemas.microsoft.com/office/drawing/2014/main" id="{5FBF8DCE-EE03-F9DF-4D6A-843B2AF34D5B}"/>
              </a:ext>
            </a:extLst>
          </p:cNvPr>
          <p:cNvSpPr/>
          <p:nvPr/>
        </p:nvSpPr>
        <p:spPr>
          <a:xfrm>
            <a:off x="462916" y="3736494"/>
            <a:ext cx="2040507" cy="1759058"/>
          </a:xfrm>
          <a:prstGeom prst="hexagon">
            <a:avLst/>
          </a:prstGeom>
          <a:solidFill>
            <a:schemeClr val="bg1">
              <a:lumMod val="95000"/>
            </a:schemeClr>
          </a:solidFill>
          <a:ln w="12700" cap="sq"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sym typeface="Arial"/>
            </a:endParaRPr>
          </a:p>
        </p:txBody>
      </p:sp>
      <p:sp>
        <p:nvSpPr>
          <p:cNvPr id="26" name="Hexagon 60">
            <a:extLst>
              <a:ext uri="{FF2B5EF4-FFF2-40B4-BE49-F238E27FC236}">
                <a16:creationId xmlns:a16="http://schemas.microsoft.com/office/drawing/2014/main" id="{2694400A-2E80-1DE4-D672-25BB58A3754F}"/>
              </a:ext>
            </a:extLst>
          </p:cNvPr>
          <p:cNvSpPr/>
          <p:nvPr/>
        </p:nvSpPr>
        <p:spPr>
          <a:xfrm>
            <a:off x="604811" y="3858817"/>
            <a:ext cx="1756718" cy="1514413"/>
          </a:xfrm>
          <a:prstGeom prst="hexagon">
            <a:avLst/>
          </a:prstGeom>
          <a:solidFill>
            <a:schemeClr val="accent2">
              <a:lumMod val="75000"/>
            </a:schemeClr>
          </a:solidFill>
          <a:ln w="12700" cap="sq"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sym typeface="Arial"/>
            </a:endParaRPr>
          </a:p>
        </p:txBody>
      </p:sp>
      <p:sp>
        <p:nvSpPr>
          <p:cNvPr id="29" name="Hexagon 59">
            <a:extLst>
              <a:ext uri="{FF2B5EF4-FFF2-40B4-BE49-F238E27FC236}">
                <a16:creationId xmlns:a16="http://schemas.microsoft.com/office/drawing/2014/main" id="{32A67E3A-2E9F-60F7-6ECF-21094D3CFD5E}"/>
              </a:ext>
            </a:extLst>
          </p:cNvPr>
          <p:cNvSpPr/>
          <p:nvPr/>
        </p:nvSpPr>
        <p:spPr>
          <a:xfrm>
            <a:off x="470056" y="1850133"/>
            <a:ext cx="2040507" cy="1759058"/>
          </a:xfrm>
          <a:prstGeom prst="hexagon">
            <a:avLst/>
          </a:prstGeom>
          <a:solidFill>
            <a:schemeClr val="bg1">
              <a:lumMod val="95000"/>
            </a:schemeClr>
          </a:solidFill>
          <a:ln w="12700" cap="sq"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sym typeface="Arial"/>
            </a:endParaRPr>
          </a:p>
        </p:txBody>
      </p:sp>
      <p:sp>
        <p:nvSpPr>
          <p:cNvPr id="30" name="Hexagon 60">
            <a:extLst>
              <a:ext uri="{FF2B5EF4-FFF2-40B4-BE49-F238E27FC236}">
                <a16:creationId xmlns:a16="http://schemas.microsoft.com/office/drawing/2014/main" id="{FFCCF836-6193-67B3-23C3-2C6435715DEB}"/>
              </a:ext>
            </a:extLst>
          </p:cNvPr>
          <p:cNvSpPr/>
          <p:nvPr/>
        </p:nvSpPr>
        <p:spPr>
          <a:xfrm>
            <a:off x="611951" y="1972456"/>
            <a:ext cx="1756718" cy="1514413"/>
          </a:xfrm>
          <a:prstGeom prst="hexagon">
            <a:avLst/>
          </a:prstGeom>
          <a:solidFill>
            <a:schemeClr val="accent2">
              <a:lumMod val="60000"/>
              <a:lumOff val="40000"/>
            </a:schemeClr>
          </a:solidFill>
          <a:ln w="12700" cap="sq"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rgbClr val="FFFFFF"/>
              </a:solidFill>
              <a:effectLst/>
              <a:uLnTx/>
              <a:uFillTx/>
              <a:latin typeface="Arial" panose="020B0604020202020204" pitchFamily="34" charset="0"/>
              <a:cs typeface="Arial" panose="020B0604020202020204" pitchFamily="34" charset="0"/>
              <a:sym typeface="Arial"/>
            </a:endParaRPr>
          </a:p>
        </p:txBody>
      </p:sp>
      <p:pic>
        <p:nvPicPr>
          <p:cNvPr id="33" name="Graphic 32" descr="Questions outline">
            <a:extLst>
              <a:ext uri="{FF2B5EF4-FFF2-40B4-BE49-F238E27FC236}">
                <a16:creationId xmlns:a16="http://schemas.microsoft.com/office/drawing/2014/main" id="{98A61947-72AE-D606-FB32-E23053C21E0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33109" y="2272462"/>
            <a:ext cx="914400" cy="914400"/>
          </a:xfrm>
          <a:prstGeom prst="rect">
            <a:avLst/>
          </a:prstGeom>
        </p:spPr>
      </p:pic>
      <p:pic>
        <p:nvPicPr>
          <p:cNvPr id="34" name="Graphic 33" descr="Questions outline">
            <a:extLst>
              <a:ext uri="{FF2B5EF4-FFF2-40B4-BE49-F238E27FC236}">
                <a16:creationId xmlns:a16="http://schemas.microsoft.com/office/drawing/2014/main" id="{107B4FEC-264B-3F80-CE9C-58F58ADE46F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033109" y="4143669"/>
            <a:ext cx="914400" cy="914400"/>
          </a:xfrm>
          <a:prstGeom prst="rect">
            <a:avLst/>
          </a:prstGeom>
        </p:spPr>
      </p:pic>
    </p:spTree>
    <p:extLst>
      <p:ext uri="{BB962C8B-B14F-4D97-AF65-F5344CB8AC3E}">
        <p14:creationId xmlns:p14="http://schemas.microsoft.com/office/powerpoint/2010/main" val="39793690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312,1,Slide57"/>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869</TotalTime>
  <Words>8106</Words>
  <Application>Microsoft Office PowerPoint</Application>
  <PresentationFormat>Widescreen</PresentationFormat>
  <Paragraphs>359</Paragraphs>
  <Slides>54</Slides>
  <Notes>9</Notes>
  <HiddenSlides>0</HiddenSlides>
  <MMClips>0</MMClips>
  <ScaleCrop>false</ScaleCrop>
  <HeadingPairs>
    <vt:vector size="8" baseType="variant">
      <vt:variant>
        <vt:lpstr>Caratteri utilizzati</vt:lpstr>
      </vt:variant>
      <vt:variant>
        <vt:i4>7</vt:i4>
      </vt:variant>
      <vt:variant>
        <vt:lpstr>Tema</vt:lpstr>
      </vt:variant>
      <vt:variant>
        <vt:i4>1</vt:i4>
      </vt:variant>
      <vt:variant>
        <vt:lpstr>Server OLE incorporati</vt:lpstr>
      </vt:variant>
      <vt:variant>
        <vt:i4>1</vt:i4>
      </vt:variant>
      <vt:variant>
        <vt:lpstr>Titoli diapositive</vt:lpstr>
      </vt:variant>
      <vt:variant>
        <vt:i4>54</vt:i4>
      </vt:variant>
    </vt:vector>
  </HeadingPairs>
  <TitlesOfParts>
    <vt:vector size="63" baseType="lpstr">
      <vt:lpstr>Aptos</vt:lpstr>
      <vt:lpstr>Arial</vt:lpstr>
      <vt:lpstr>Arial Nova Light</vt:lpstr>
      <vt:lpstr>Calibri</vt:lpstr>
      <vt:lpstr>Calibri Light</vt:lpstr>
      <vt:lpstr>Georgia</vt:lpstr>
      <vt:lpstr>Wingdings</vt:lpstr>
      <vt:lpstr>Tema di Office</vt:lpstr>
      <vt:lpstr>think-cell Slide</vt:lpstr>
      <vt:lpstr>Presentazione standard di PowerPoint</vt:lpstr>
      <vt:lpstr>Presentazione standard di PowerPoint</vt:lpstr>
      <vt:lpstr>Dal sito del Ministero </vt:lpstr>
      <vt:lpstr>Forma e sostanza</vt:lpstr>
      <vt:lpstr>Obiettivo del lavoro di oggi</vt:lpstr>
      <vt:lpstr>Perché</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 Norma cardine    Capo VI - ISTITUZIONI EDUCATIVE  </vt:lpstr>
      <vt:lpstr>Presentazione standard di PowerPoint</vt:lpstr>
      <vt:lpstr>Presentazione standard di PowerPoint</vt:lpstr>
      <vt:lpstr> Art. 204     Educandati femminili dello Stato ed istituti pubblici di educazione femminile </vt:lpstr>
      <vt:lpstr>Presentazione standard di PowerPoint</vt:lpstr>
      <vt:lpstr>Presentazione standard di PowerPoint</vt:lpstr>
      <vt:lpstr> Regolamenti     Art. 205. Comma 5. </vt:lpstr>
      <vt:lpstr>Presentazione standard di PowerPoint</vt:lpstr>
      <vt:lpstr>Presentazione standard di PowerPoint</vt:lpstr>
      <vt:lpstr> Articolo 1     Autonomia degli istituti educativi</vt:lpstr>
      <vt:lpstr>Presentazione standard di PowerPoint</vt:lpstr>
      <vt:lpstr> Articolo 3      Organi collegiali: composizioni e attribuzioni</vt:lpstr>
      <vt:lpstr>Presentazione standard di PowerPoint</vt:lpstr>
      <vt:lpstr>Presentazione standard di PowerPoint</vt:lpstr>
      <vt:lpstr> Articolo 4     Organi di direzione e di amministrazione</vt:lpstr>
      <vt:lpstr> Articolo 6     Personale educativo</vt:lpstr>
      <vt:lpstr> DECRETO 28 agosto 2018 , n. 129     Regolamento sulla gestione amministrativo-contabile delle istituzioni scolastiche</vt:lpstr>
      <vt:lpstr> Art. 28      Gestione dei convitti e degli educandati  con istituzioni scolastiche annesse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Sovrapposizione delle discipline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L’EVOLUZIONE NORMATIVA E LA DISCIPLINA APPLICABILE AI CONVITTI NAZIONALI</dc:title>
  <dc:creator>Utente</dc:creator>
  <cp:lastModifiedBy>Giovanna Mercurio</cp:lastModifiedBy>
  <cp:revision>46</cp:revision>
  <dcterms:created xsi:type="dcterms:W3CDTF">2024-10-14T22:02:00Z</dcterms:created>
  <dcterms:modified xsi:type="dcterms:W3CDTF">2024-12-13T09:16:18Z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2E3C6857A1F549BFBD2A23D24B994145_12</vt:lpwstr>
  </property>
  <property fmtid="{D5CDD505-2E9C-101B-9397-08002B2CF9AE}" pid="3" name="KSOProductBuildVer">
    <vt:lpwstr>1033-12.2.0.18283</vt:lpwstr>
  </property>
</Properties>
</file>